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309" r:id="rId3"/>
    <p:sldId id="310" r:id="rId4"/>
    <p:sldId id="266" r:id="rId5"/>
    <p:sldId id="298" r:id="rId6"/>
    <p:sldId id="299" r:id="rId7"/>
    <p:sldId id="300" r:id="rId8"/>
    <p:sldId id="301" r:id="rId9"/>
    <p:sldId id="302" r:id="rId10"/>
    <p:sldId id="303" r:id="rId11"/>
    <p:sldId id="304" r:id="rId12"/>
    <p:sldId id="306" r:id="rId13"/>
    <p:sldId id="305" r:id="rId14"/>
    <p:sldId id="307" r:id="rId15"/>
    <p:sldId id="311" r:id="rId16"/>
    <p:sldId id="308" r:id="rId17"/>
    <p:sldId id="272" r:id="rId18"/>
    <p:sldId id="270" r:id="rId19"/>
    <p:sldId id="288"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24" autoAdjust="0"/>
    <p:restoredTop sz="94660"/>
  </p:normalViewPr>
  <p:slideViewPr>
    <p:cSldViewPr snapToGrid="0">
      <p:cViewPr varScale="1">
        <p:scale>
          <a:sx n="88" d="100"/>
          <a:sy n="88" d="100"/>
        </p:scale>
        <p:origin x="77" y="37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0D95AF-97A7-499E-A516-0490974DEC9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9CA7A50-BDD4-4DEC-AF24-2D06EF9634D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F90B57D-6A01-425A-B669-A64BDDF9520A}"/>
              </a:ext>
            </a:extLst>
          </p:cNvPr>
          <p:cNvSpPr>
            <a:spLocks noGrp="1"/>
          </p:cNvSpPr>
          <p:nvPr>
            <p:ph type="dt" sz="half" idx="10"/>
          </p:nvPr>
        </p:nvSpPr>
        <p:spPr/>
        <p:txBody>
          <a:bodyPr/>
          <a:lstStyle/>
          <a:p>
            <a:fld id="{4109A3AE-CEB5-4D63-8C4E-0A0F41805711}" type="datetimeFigureOut">
              <a:rPr lang="en-US" smtClean="0"/>
              <a:t>2/21/2019</a:t>
            </a:fld>
            <a:endParaRPr lang="en-US"/>
          </a:p>
        </p:txBody>
      </p:sp>
      <p:sp>
        <p:nvSpPr>
          <p:cNvPr id="5" name="Footer Placeholder 4">
            <a:extLst>
              <a:ext uri="{FF2B5EF4-FFF2-40B4-BE49-F238E27FC236}">
                <a16:creationId xmlns:a16="http://schemas.microsoft.com/office/drawing/2014/main" id="{04F34A89-98DC-4476-A1B3-50C9DF9B1C8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C8DAE2B-FBBF-49F8-AED0-707CF5B4F7F5}"/>
              </a:ext>
            </a:extLst>
          </p:cNvPr>
          <p:cNvSpPr>
            <a:spLocks noGrp="1"/>
          </p:cNvSpPr>
          <p:nvPr>
            <p:ph type="sldNum" sz="quarter" idx="12"/>
          </p:nvPr>
        </p:nvSpPr>
        <p:spPr/>
        <p:txBody>
          <a:bodyPr/>
          <a:lstStyle/>
          <a:p>
            <a:fld id="{902EAAD2-D12F-40A1-A8E8-3986E88A261F}" type="slidenum">
              <a:rPr lang="en-US" smtClean="0"/>
              <a:t>‹#›</a:t>
            </a:fld>
            <a:endParaRPr lang="en-US"/>
          </a:p>
        </p:txBody>
      </p:sp>
    </p:spTree>
    <p:extLst>
      <p:ext uri="{BB962C8B-B14F-4D97-AF65-F5344CB8AC3E}">
        <p14:creationId xmlns:p14="http://schemas.microsoft.com/office/powerpoint/2010/main" val="3174887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4A6E80-0230-4D48-A5F9-33175B861FE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3EC05D4-032C-43C7-AC9F-A2AE09D9BD3E}"/>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8FE22D8-3C90-48A5-8C22-ABF006C346BF}"/>
              </a:ext>
            </a:extLst>
          </p:cNvPr>
          <p:cNvSpPr>
            <a:spLocks noGrp="1"/>
          </p:cNvSpPr>
          <p:nvPr>
            <p:ph type="dt" sz="half" idx="10"/>
          </p:nvPr>
        </p:nvSpPr>
        <p:spPr/>
        <p:txBody>
          <a:bodyPr/>
          <a:lstStyle/>
          <a:p>
            <a:fld id="{4109A3AE-CEB5-4D63-8C4E-0A0F41805711}" type="datetimeFigureOut">
              <a:rPr lang="en-US" smtClean="0"/>
              <a:t>2/21/2019</a:t>
            </a:fld>
            <a:endParaRPr lang="en-US"/>
          </a:p>
        </p:txBody>
      </p:sp>
      <p:sp>
        <p:nvSpPr>
          <p:cNvPr id="5" name="Footer Placeholder 4">
            <a:extLst>
              <a:ext uri="{FF2B5EF4-FFF2-40B4-BE49-F238E27FC236}">
                <a16:creationId xmlns:a16="http://schemas.microsoft.com/office/drawing/2014/main" id="{56031874-2C7E-4276-8156-8042FC0F475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A6F1EBC-52C6-4C74-8594-3A37AFAEF254}"/>
              </a:ext>
            </a:extLst>
          </p:cNvPr>
          <p:cNvSpPr>
            <a:spLocks noGrp="1"/>
          </p:cNvSpPr>
          <p:nvPr>
            <p:ph type="sldNum" sz="quarter" idx="12"/>
          </p:nvPr>
        </p:nvSpPr>
        <p:spPr/>
        <p:txBody>
          <a:bodyPr/>
          <a:lstStyle/>
          <a:p>
            <a:fld id="{902EAAD2-D12F-40A1-A8E8-3986E88A261F}" type="slidenum">
              <a:rPr lang="en-US" smtClean="0"/>
              <a:t>‹#›</a:t>
            </a:fld>
            <a:endParaRPr lang="en-US"/>
          </a:p>
        </p:txBody>
      </p:sp>
    </p:spTree>
    <p:extLst>
      <p:ext uri="{BB962C8B-B14F-4D97-AF65-F5344CB8AC3E}">
        <p14:creationId xmlns:p14="http://schemas.microsoft.com/office/powerpoint/2010/main" val="37402263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352BFF9-E495-4ADA-B60C-E121BB4991D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0F3CE26-A656-4E12-9598-9806FE7F9090}"/>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908407-CC74-474A-9CE6-7503595127BC}"/>
              </a:ext>
            </a:extLst>
          </p:cNvPr>
          <p:cNvSpPr>
            <a:spLocks noGrp="1"/>
          </p:cNvSpPr>
          <p:nvPr>
            <p:ph type="dt" sz="half" idx="10"/>
          </p:nvPr>
        </p:nvSpPr>
        <p:spPr/>
        <p:txBody>
          <a:bodyPr/>
          <a:lstStyle/>
          <a:p>
            <a:fld id="{4109A3AE-CEB5-4D63-8C4E-0A0F41805711}" type="datetimeFigureOut">
              <a:rPr lang="en-US" smtClean="0"/>
              <a:t>2/21/2019</a:t>
            </a:fld>
            <a:endParaRPr lang="en-US"/>
          </a:p>
        </p:txBody>
      </p:sp>
      <p:sp>
        <p:nvSpPr>
          <p:cNvPr id="5" name="Footer Placeholder 4">
            <a:extLst>
              <a:ext uri="{FF2B5EF4-FFF2-40B4-BE49-F238E27FC236}">
                <a16:creationId xmlns:a16="http://schemas.microsoft.com/office/drawing/2014/main" id="{CCA84AD7-4AE6-4D78-B91A-B74B081FD14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544573C-80A4-4D2C-B5E4-F3DB5D489804}"/>
              </a:ext>
            </a:extLst>
          </p:cNvPr>
          <p:cNvSpPr>
            <a:spLocks noGrp="1"/>
          </p:cNvSpPr>
          <p:nvPr>
            <p:ph type="sldNum" sz="quarter" idx="12"/>
          </p:nvPr>
        </p:nvSpPr>
        <p:spPr/>
        <p:txBody>
          <a:bodyPr/>
          <a:lstStyle/>
          <a:p>
            <a:fld id="{902EAAD2-D12F-40A1-A8E8-3986E88A261F}" type="slidenum">
              <a:rPr lang="en-US" smtClean="0"/>
              <a:t>‹#›</a:t>
            </a:fld>
            <a:endParaRPr lang="en-US"/>
          </a:p>
        </p:txBody>
      </p:sp>
    </p:spTree>
    <p:extLst>
      <p:ext uri="{BB962C8B-B14F-4D97-AF65-F5344CB8AC3E}">
        <p14:creationId xmlns:p14="http://schemas.microsoft.com/office/powerpoint/2010/main" val="33587749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8F1964-129B-4BBF-B495-30653B48D21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24D9178-F6C3-473F-9353-88B69CA3F5EA}"/>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C51D15A-8EA0-4F1C-9B7B-844343E1B74E}"/>
              </a:ext>
            </a:extLst>
          </p:cNvPr>
          <p:cNvSpPr>
            <a:spLocks noGrp="1"/>
          </p:cNvSpPr>
          <p:nvPr>
            <p:ph type="dt" sz="half" idx="10"/>
          </p:nvPr>
        </p:nvSpPr>
        <p:spPr/>
        <p:txBody>
          <a:bodyPr/>
          <a:lstStyle/>
          <a:p>
            <a:fld id="{4109A3AE-CEB5-4D63-8C4E-0A0F41805711}" type="datetimeFigureOut">
              <a:rPr lang="en-US" smtClean="0"/>
              <a:t>2/21/2019</a:t>
            </a:fld>
            <a:endParaRPr lang="en-US"/>
          </a:p>
        </p:txBody>
      </p:sp>
      <p:sp>
        <p:nvSpPr>
          <p:cNvPr id="5" name="Footer Placeholder 4">
            <a:extLst>
              <a:ext uri="{FF2B5EF4-FFF2-40B4-BE49-F238E27FC236}">
                <a16:creationId xmlns:a16="http://schemas.microsoft.com/office/drawing/2014/main" id="{9624C655-C281-4753-B248-83B71904E4C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066998-C518-40F2-9381-7D5418A189C1}"/>
              </a:ext>
            </a:extLst>
          </p:cNvPr>
          <p:cNvSpPr>
            <a:spLocks noGrp="1"/>
          </p:cNvSpPr>
          <p:nvPr>
            <p:ph type="sldNum" sz="quarter" idx="12"/>
          </p:nvPr>
        </p:nvSpPr>
        <p:spPr/>
        <p:txBody>
          <a:bodyPr/>
          <a:lstStyle/>
          <a:p>
            <a:fld id="{902EAAD2-D12F-40A1-A8E8-3986E88A261F}" type="slidenum">
              <a:rPr lang="en-US" smtClean="0"/>
              <a:t>‹#›</a:t>
            </a:fld>
            <a:endParaRPr lang="en-US"/>
          </a:p>
        </p:txBody>
      </p:sp>
    </p:spTree>
    <p:extLst>
      <p:ext uri="{BB962C8B-B14F-4D97-AF65-F5344CB8AC3E}">
        <p14:creationId xmlns:p14="http://schemas.microsoft.com/office/powerpoint/2010/main" val="27748278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83681-8E5E-474B-8449-9F3E2662823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063463B-1DD6-4F57-873B-C329AB32AC0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C326802-EB5E-4421-82C9-20594D665913}"/>
              </a:ext>
            </a:extLst>
          </p:cNvPr>
          <p:cNvSpPr>
            <a:spLocks noGrp="1"/>
          </p:cNvSpPr>
          <p:nvPr>
            <p:ph type="dt" sz="half" idx="10"/>
          </p:nvPr>
        </p:nvSpPr>
        <p:spPr/>
        <p:txBody>
          <a:bodyPr/>
          <a:lstStyle/>
          <a:p>
            <a:fld id="{4109A3AE-CEB5-4D63-8C4E-0A0F41805711}" type="datetimeFigureOut">
              <a:rPr lang="en-US" smtClean="0"/>
              <a:t>2/21/2019</a:t>
            </a:fld>
            <a:endParaRPr lang="en-US"/>
          </a:p>
        </p:txBody>
      </p:sp>
      <p:sp>
        <p:nvSpPr>
          <p:cNvPr id="5" name="Footer Placeholder 4">
            <a:extLst>
              <a:ext uri="{FF2B5EF4-FFF2-40B4-BE49-F238E27FC236}">
                <a16:creationId xmlns:a16="http://schemas.microsoft.com/office/drawing/2014/main" id="{439F4EA7-DE69-4F26-8202-48DE86A69A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3C0B134-BBA9-4F58-8847-384050FB9E83}"/>
              </a:ext>
            </a:extLst>
          </p:cNvPr>
          <p:cNvSpPr>
            <a:spLocks noGrp="1"/>
          </p:cNvSpPr>
          <p:nvPr>
            <p:ph type="sldNum" sz="quarter" idx="12"/>
          </p:nvPr>
        </p:nvSpPr>
        <p:spPr/>
        <p:txBody>
          <a:bodyPr/>
          <a:lstStyle/>
          <a:p>
            <a:fld id="{902EAAD2-D12F-40A1-A8E8-3986E88A261F}" type="slidenum">
              <a:rPr lang="en-US" smtClean="0"/>
              <a:t>‹#›</a:t>
            </a:fld>
            <a:endParaRPr lang="en-US"/>
          </a:p>
        </p:txBody>
      </p:sp>
    </p:spTree>
    <p:extLst>
      <p:ext uri="{BB962C8B-B14F-4D97-AF65-F5344CB8AC3E}">
        <p14:creationId xmlns:p14="http://schemas.microsoft.com/office/powerpoint/2010/main" val="37858147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7045F7-FF79-4A29-B9C9-A01853D39F1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5015A6E-AB44-421A-8DE9-E68F900629FC}"/>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460644D-AF50-47DC-B92F-D691F24BD08B}"/>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EC57F61-C114-4AB2-A6CF-738C432BD8A4}"/>
              </a:ext>
            </a:extLst>
          </p:cNvPr>
          <p:cNvSpPr>
            <a:spLocks noGrp="1"/>
          </p:cNvSpPr>
          <p:nvPr>
            <p:ph type="dt" sz="half" idx="10"/>
          </p:nvPr>
        </p:nvSpPr>
        <p:spPr/>
        <p:txBody>
          <a:bodyPr/>
          <a:lstStyle/>
          <a:p>
            <a:fld id="{4109A3AE-CEB5-4D63-8C4E-0A0F41805711}" type="datetimeFigureOut">
              <a:rPr lang="en-US" smtClean="0"/>
              <a:t>2/21/2019</a:t>
            </a:fld>
            <a:endParaRPr lang="en-US"/>
          </a:p>
        </p:txBody>
      </p:sp>
      <p:sp>
        <p:nvSpPr>
          <p:cNvPr id="6" name="Footer Placeholder 5">
            <a:extLst>
              <a:ext uri="{FF2B5EF4-FFF2-40B4-BE49-F238E27FC236}">
                <a16:creationId xmlns:a16="http://schemas.microsoft.com/office/drawing/2014/main" id="{742E2F9E-13F1-4599-B696-4E1298263CA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72D0EAA-E102-4DBA-9534-05BBB8C8C823}"/>
              </a:ext>
            </a:extLst>
          </p:cNvPr>
          <p:cNvSpPr>
            <a:spLocks noGrp="1"/>
          </p:cNvSpPr>
          <p:nvPr>
            <p:ph type="sldNum" sz="quarter" idx="12"/>
          </p:nvPr>
        </p:nvSpPr>
        <p:spPr/>
        <p:txBody>
          <a:bodyPr/>
          <a:lstStyle/>
          <a:p>
            <a:fld id="{902EAAD2-D12F-40A1-A8E8-3986E88A261F}" type="slidenum">
              <a:rPr lang="en-US" smtClean="0"/>
              <a:t>‹#›</a:t>
            </a:fld>
            <a:endParaRPr lang="en-US"/>
          </a:p>
        </p:txBody>
      </p:sp>
    </p:spTree>
    <p:extLst>
      <p:ext uri="{BB962C8B-B14F-4D97-AF65-F5344CB8AC3E}">
        <p14:creationId xmlns:p14="http://schemas.microsoft.com/office/powerpoint/2010/main" val="40441794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A33912-DFDC-434E-870A-16BEF9BC5C1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0ED805E-4735-4B69-8D81-4ED562165B5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C62E0208-3A8A-481E-81E6-352BBF8422C4}"/>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BE6BBFA-4B5E-4EB1-B8F2-D76088FFA6D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F33540AF-84C7-4839-8A35-A82249423D17}"/>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AF7F165-7E36-47B1-AF38-DB251AB6FF21}"/>
              </a:ext>
            </a:extLst>
          </p:cNvPr>
          <p:cNvSpPr>
            <a:spLocks noGrp="1"/>
          </p:cNvSpPr>
          <p:nvPr>
            <p:ph type="dt" sz="half" idx="10"/>
          </p:nvPr>
        </p:nvSpPr>
        <p:spPr/>
        <p:txBody>
          <a:bodyPr/>
          <a:lstStyle/>
          <a:p>
            <a:fld id="{4109A3AE-CEB5-4D63-8C4E-0A0F41805711}" type="datetimeFigureOut">
              <a:rPr lang="en-US" smtClean="0"/>
              <a:t>2/21/2019</a:t>
            </a:fld>
            <a:endParaRPr lang="en-US"/>
          </a:p>
        </p:txBody>
      </p:sp>
      <p:sp>
        <p:nvSpPr>
          <p:cNvPr id="8" name="Footer Placeholder 7">
            <a:extLst>
              <a:ext uri="{FF2B5EF4-FFF2-40B4-BE49-F238E27FC236}">
                <a16:creationId xmlns:a16="http://schemas.microsoft.com/office/drawing/2014/main" id="{ECFC46E1-FDC2-4A90-925D-51C194B5C56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F495018-FA3A-484A-BB5F-1E177D516D85}"/>
              </a:ext>
            </a:extLst>
          </p:cNvPr>
          <p:cNvSpPr>
            <a:spLocks noGrp="1"/>
          </p:cNvSpPr>
          <p:nvPr>
            <p:ph type="sldNum" sz="quarter" idx="12"/>
          </p:nvPr>
        </p:nvSpPr>
        <p:spPr/>
        <p:txBody>
          <a:bodyPr/>
          <a:lstStyle/>
          <a:p>
            <a:fld id="{902EAAD2-D12F-40A1-A8E8-3986E88A261F}" type="slidenum">
              <a:rPr lang="en-US" smtClean="0"/>
              <a:t>‹#›</a:t>
            </a:fld>
            <a:endParaRPr lang="en-US"/>
          </a:p>
        </p:txBody>
      </p:sp>
    </p:spTree>
    <p:extLst>
      <p:ext uri="{BB962C8B-B14F-4D97-AF65-F5344CB8AC3E}">
        <p14:creationId xmlns:p14="http://schemas.microsoft.com/office/powerpoint/2010/main" val="3416795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5C0D21-E241-4DFE-888B-9CD386874B8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054FAEB-B499-4C46-A057-D823649278E7}"/>
              </a:ext>
            </a:extLst>
          </p:cNvPr>
          <p:cNvSpPr>
            <a:spLocks noGrp="1"/>
          </p:cNvSpPr>
          <p:nvPr>
            <p:ph type="dt" sz="half" idx="10"/>
          </p:nvPr>
        </p:nvSpPr>
        <p:spPr/>
        <p:txBody>
          <a:bodyPr/>
          <a:lstStyle/>
          <a:p>
            <a:fld id="{4109A3AE-CEB5-4D63-8C4E-0A0F41805711}" type="datetimeFigureOut">
              <a:rPr lang="en-US" smtClean="0"/>
              <a:t>2/21/2019</a:t>
            </a:fld>
            <a:endParaRPr lang="en-US"/>
          </a:p>
        </p:txBody>
      </p:sp>
      <p:sp>
        <p:nvSpPr>
          <p:cNvPr id="4" name="Footer Placeholder 3">
            <a:extLst>
              <a:ext uri="{FF2B5EF4-FFF2-40B4-BE49-F238E27FC236}">
                <a16:creationId xmlns:a16="http://schemas.microsoft.com/office/drawing/2014/main" id="{AE8200FE-854B-4DCB-9DC8-26C067E92A9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39D4B7F-CEC2-4CCA-9CD0-C7A9740654C6}"/>
              </a:ext>
            </a:extLst>
          </p:cNvPr>
          <p:cNvSpPr>
            <a:spLocks noGrp="1"/>
          </p:cNvSpPr>
          <p:nvPr>
            <p:ph type="sldNum" sz="quarter" idx="12"/>
          </p:nvPr>
        </p:nvSpPr>
        <p:spPr/>
        <p:txBody>
          <a:bodyPr/>
          <a:lstStyle/>
          <a:p>
            <a:fld id="{902EAAD2-D12F-40A1-A8E8-3986E88A261F}" type="slidenum">
              <a:rPr lang="en-US" smtClean="0"/>
              <a:t>‹#›</a:t>
            </a:fld>
            <a:endParaRPr lang="en-US"/>
          </a:p>
        </p:txBody>
      </p:sp>
    </p:spTree>
    <p:extLst>
      <p:ext uri="{BB962C8B-B14F-4D97-AF65-F5344CB8AC3E}">
        <p14:creationId xmlns:p14="http://schemas.microsoft.com/office/powerpoint/2010/main" val="7208842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42B8E4B-E8A4-446B-BBD2-4C200933B553}"/>
              </a:ext>
            </a:extLst>
          </p:cNvPr>
          <p:cNvSpPr>
            <a:spLocks noGrp="1"/>
          </p:cNvSpPr>
          <p:nvPr>
            <p:ph type="dt" sz="half" idx="10"/>
          </p:nvPr>
        </p:nvSpPr>
        <p:spPr/>
        <p:txBody>
          <a:bodyPr/>
          <a:lstStyle/>
          <a:p>
            <a:fld id="{4109A3AE-CEB5-4D63-8C4E-0A0F41805711}" type="datetimeFigureOut">
              <a:rPr lang="en-US" smtClean="0"/>
              <a:t>2/21/2019</a:t>
            </a:fld>
            <a:endParaRPr lang="en-US"/>
          </a:p>
        </p:txBody>
      </p:sp>
      <p:sp>
        <p:nvSpPr>
          <p:cNvPr id="3" name="Footer Placeholder 2">
            <a:extLst>
              <a:ext uri="{FF2B5EF4-FFF2-40B4-BE49-F238E27FC236}">
                <a16:creationId xmlns:a16="http://schemas.microsoft.com/office/drawing/2014/main" id="{7AA2D251-4BBB-4611-982A-25D9F2FF18D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B6C922C-ED8B-47F2-9558-44C3B3E1875D}"/>
              </a:ext>
            </a:extLst>
          </p:cNvPr>
          <p:cNvSpPr>
            <a:spLocks noGrp="1"/>
          </p:cNvSpPr>
          <p:nvPr>
            <p:ph type="sldNum" sz="quarter" idx="12"/>
          </p:nvPr>
        </p:nvSpPr>
        <p:spPr/>
        <p:txBody>
          <a:bodyPr/>
          <a:lstStyle/>
          <a:p>
            <a:fld id="{902EAAD2-D12F-40A1-A8E8-3986E88A261F}" type="slidenum">
              <a:rPr lang="en-US" smtClean="0"/>
              <a:t>‹#›</a:t>
            </a:fld>
            <a:endParaRPr lang="en-US"/>
          </a:p>
        </p:txBody>
      </p:sp>
    </p:spTree>
    <p:extLst>
      <p:ext uri="{BB962C8B-B14F-4D97-AF65-F5344CB8AC3E}">
        <p14:creationId xmlns:p14="http://schemas.microsoft.com/office/powerpoint/2010/main" val="20808980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BAAD0C-3AD2-4ECE-89F7-5777B6BF0AB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68CDC6F-FF7F-4D2E-99E3-A6BEC9D50BF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7CDC96F-6154-4149-8340-85BED3325DF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DA685885-A8AE-4B7F-9E25-8F2468B6E81D}"/>
              </a:ext>
            </a:extLst>
          </p:cNvPr>
          <p:cNvSpPr>
            <a:spLocks noGrp="1"/>
          </p:cNvSpPr>
          <p:nvPr>
            <p:ph type="dt" sz="half" idx="10"/>
          </p:nvPr>
        </p:nvSpPr>
        <p:spPr/>
        <p:txBody>
          <a:bodyPr/>
          <a:lstStyle/>
          <a:p>
            <a:fld id="{4109A3AE-CEB5-4D63-8C4E-0A0F41805711}" type="datetimeFigureOut">
              <a:rPr lang="en-US" smtClean="0"/>
              <a:t>2/21/2019</a:t>
            </a:fld>
            <a:endParaRPr lang="en-US"/>
          </a:p>
        </p:txBody>
      </p:sp>
      <p:sp>
        <p:nvSpPr>
          <p:cNvPr id="6" name="Footer Placeholder 5">
            <a:extLst>
              <a:ext uri="{FF2B5EF4-FFF2-40B4-BE49-F238E27FC236}">
                <a16:creationId xmlns:a16="http://schemas.microsoft.com/office/drawing/2014/main" id="{9E02A5BA-AC19-4934-8ED6-A41DE306CB2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05EA19E-D768-4FAD-A61E-C87288249A0E}"/>
              </a:ext>
            </a:extLst>
          </p:cNvPr>
          <p:cNvSpPr>
            <a:spLocks noGrp="1"/>
          </p:cNvSpPr>
          <p:nvPr>
            <p:ph type="sldNum" sz="quarter" idx="12"/>
          </p:nvPr>
        </p:nvSpPr>
        <p:spPr/>
        <p:txBody>
          <a:bodyPr/>
          <a:lstStyle/>
          <a:p>
            <a:fld id="{902EAAD2-D12F-40A1-A8E8-3986E88A261F}" type="slidenum">
              <a:rPr lang="en-US" smtClean="0"/>
              <a:t>‹#›</a:t>
            </a:fld>
            <a:endParaRPr lang="en-US"/>
          </a:p>
        </p:txBody>
      </p:sp>
    </p:spTree>
    <p:extLst>
      <p:ext uri="{BB962C8B-B14F-4D97-AF65-F5344CB8AC3E}">
        <p14:creationId xmlns:p14="http://schemas.microsoft.com/office/powerpoint/2010/main" val="440973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F6670D-2C5A-4A5A-8B68-3DFE87FF25C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BBDE5C0-1B84-4DAA-8BB3-71CDC26F70F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1B2A8562-9280-48D0-920C-09F181A56A1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BFA73D5-E3F4-4673-83ED-BE884F233A4A}"/>
              </a:ext>
            </a:extLst>
          </p:cNvPr>
          <p:cNvSpPr>
            <a:spLocks noGrp="1"/>
          </p:cNvSpPr>
          <p:nvPr>
            <p:ph type="dt" sz="half" idx="10"/>
          </p:nvPr>
        </p:nvSpPr>
        <p:spPr/>
        <p:txBody>
          <a:bodyPr/>
          <a:lstStyle/>
          <a:p>
            <a:fld id="{4109A3AE-CEB5-4D63-8C4E-0A0F41805711}" type="datetimeFigureOut">
              <a:rPr lang="en-US" smtClean="0"/>
              <a:t>2/21/2019</a:t>
            </a:fld>
            <a:endParaRPr lang="en-US"/>
          </a:p>
        </p:txBody>
      </p:sp>
      <p:sp>
        <p:nvSpPr>
          <p:cNvPr id="6" name="Footer Placeholder 5">
            <a:extLst>
              <a:ext uri="{FF2B5EF4-FFF2-40B4-BE49-F238E27FC236}">
                <a16:creationId xmlns:a16="http://schemas.microsoft.com/office/drawing/2014/main" id="{EB3136A3-18EE-4695-8D1A-B17B3E81842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2BDFA49-917C-476A-9350-4CC642148BB8}"/>
              </a:ext>
            </a:extLst>
          </p:cNvPr>
          <p:cNvSpPr>
            <a:spLocks noGrp="1"/>
          </p:cNvSpPr>
          <p:nvPr>
            <p:ph type="sldNum" sz="quarter" idx="12"/>
          </p:nvPr>
        </p:nvSpPr>
        <p:spPr/>
        <p:txBody>
          <a:bodyPr/>
          <a:lstStyle/>
          <a:p>
            <a:fld id="{902EAAD2-D12F-40A1-A8E8-3986E88A261F}" type="slidenum">
              <a:rPr lang="en-US" smtClean="0"/>
              <a:t>‹#›</a:t>
            </a:fld>
            <a:endParaRPr lang="en-US"/>
          </a:p>
        </p:txBody>
      </p:sp>
    </p:spTree>
    <p:extLst>
      <p:ext uri="{BB962C8B-B14F-4D97-AF65-F5344CB8AC3E}">
        <p14:creationId xmlns:p14="http://schemas.microsoft.com/office/powerpoint/2010/main" val="25530109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F7B301A-3BCD-4B51-85AE-60DA5930999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3FC0852-6711-42B8-B2D5-DB0FD0100B2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F1C6DF6-9265-4ACB-95D8-C2B368E656D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109A3AE-CEB5-4D63-8C4E-0A0F41805711}" type="datetimeFigureOut">
              <a:rPr lang="en-US" smtClean="0"/>
              <a:t>2/21/2019</a:t>
            </a:fld>
            <a:endParaRPr lang="en-US"/>
          </a:p>
        </p:txBody>
      </p:sp>
      <p:sp>
        <p:nvSpPr>
          <p:cNvPr id="5" name="Footer Placeholder 4">
            <a:extLst>
              <a:ext uri="{FF2B5EF4-FFF2-40B4-BE49-F238E27FC236}">
                <a16:creationId xmlns:a16="http://schemas.microsoft.com/office/drawing/2014/main" id="{8B5C077E-EC26-4869-BAD9-AE69516BF7E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88DDDA6-DFD4-4AAE-8A35-ABCFC7FE1BC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02EAAD2-D12F-40A1-A8E8-3986E88A261F}" type="slidenum">
              <a:rPr lang="en-US" smtClean="0"/>
              <a:t>‹#›</a:t>
            </a:fld>
            <a:endParaRPr lang="en-US"/>
          </a:p>
        </p:txBody>
      </p:sp>
    </p:spTree>
    <p:extLst>
      <p:ext uri="{BB962C8B-B14F-4D97-AF65-F5344CB8AC3E}">
        <p14:creationId xmlns:p14="http://schemas.microsoft.com/office/powerpoint/2010/main" val="226638837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hyperlink" Target="https://medium.com/planet-stories/planet-people-and-pixels-a-data-pipeline-to-link-planet-api-to-google-earth-engine-1166606445a8" TargetMode="Externa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5DF6DF-5674-4CF0-8560-B74D60B3FE8B}"/>
              </a:ext>
            </a:extLst>
          </p:cNvPr>
          <p:cNvSpPr>
            <a:spLocks noGrp="1"/>
          </p:cNvSpPr>
          <p:nvPr>
            <p:ph type="ctrTitle"/>
          </p:nvPr>
        </p:nvSpPr>
        <p:spPr/>
        <p:txBody>
          <a:bodyPr>
            <a:normAutofit/>
          </a:bodyPr>
          <a:lstStyle/>
          <a:p>
            <a:r>
              <a:rPr lang="en-US" dirty="0"/>
              <a:t>Planet imagery</a:t>
            </a:r>
          </a:p>
        </p:txBody>
      </p:sp>
      <p:sp>
        <p:nvSpPr>
          <p:cNvPr id="3" name="Subtitle 2">
            <a:extLst>
              <a:ext uri="{FF2B5EF4-FFF2-40B4-BE49-F238E27FC236}">
                <a16:creationId xmlns:a16="http://schemas.microsoft.com/office/drawing/2014/main" id="{3C52D33D-F581-479E-A890-CEE3F50D28C0}"/>
              </a:ext>
            </a:extLst>
          </p:cNvPr>
          <p:cNvSpPr>
            <a:spLocks noGrp="1"/>
          </p:cNvSpPr>
          <p:nvPr>
            <p:ph type="subTitle" idx="1"/>
          </p:nvPr>
        </p:nvSpPr>
        <p:spPr/>
        <p:txBody>
          <a:bodyPr/>
          <a:lstStyle/>
          <a:p>
            <a:r>
              <a:rPr lang="en-US" dirty="0"/>
              <a:t>Feb 7, 2019</a:t>
            </a:r>
          </a:p>
        </p:txBody>
      </p:sp>
    </p:spTree>
    <p:extLst>
      <p:ext uri="{BB962C8B-B14F-4D97-AF65-F5344CB8AC3E}">
        <p14:creationId xmlns:p14="http://schemas.microsoft.com/office/powerpoint/2010/main" val="34535708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33A8A080-0A31-4195-8BC0-D8361A69D390}"/>
              </a:ext>
            </a:extLst>
          </p:cNvPr>
          <p:cNvGrpSpPr/>
          <p:nvPr/>
        </p:nvGrpSpPr>
        <p:grpSpPr>
          <a:xfrm>
            <a:off x="374644" y="372703"/>
            <a:ext cx="3745523" cy="2856067"/>
            <a:chOff x="3587262" y="3018646"/>
            <a:chExt cx="3745523" cy="2856067"/>
          </a:xfrm>
        </p:grpSpPr>
        <p:pic>
          <p:nvPicPr>
            <p:cNvPr id="3" name="Picture 2">
              <a:extLst>
                <a:ext uri="{FF2B5EF4-FFF2-40B4-BE49-F238E27FC236}">
                  <a16:creationId xmlns:a16="http://schemas.microsoft.com/office/drawing/2014/main" id="{411D1548-31D0-484F-A7EB-A22C5A9BED63}"/>
                </a:ext>
              </a:extLst>
            </p:cNvPr>
            <p:cNvPicPr>
              <a:picLocks noChangeAspect="1"/>
            </p:cNvPicPr>
            <p:nvPr/>
          </p:nvPicPr>
          <p:blipFill rotWithShape="1">
            <a:blip r:embed="rId2"/>
            <a:srcRect l="13846" t="38077" r="55432" b="12692"/>
            <a:stretch/>
          </p:blipFill>
          <p:spPr>
            <a:xfrm>
              <a:off x="3789485" y="3080308"/>
              <a:ext cx="3100042" cy="2794405"/>
            </a:xfrm>
            <a:prstGeom prst="rect">
              <a:avLst/>
            </a:prstGeom>
          </p:spPr>
        </p:pic>
        <p:sp>
          <p:nvSpPr>
            <p:cNvPr id="4" name="Rectangle 3">
              <a:extLst>
                <a:ext uri="{FF2B5EF4-FFF2-40B4-BE49-F238E27FC236}">
                  <a16:creationId xmlns:a16="http://schemas.microsoft.com/office/drawing/2014/main" id="{8E2BC10D-D394-4D66-9592-1E9EA7316326}"/>
                </a:ext>
              </a:extLst>
            </p:cNvPr>
            <p:cNvSpPr/>
            <p:nvPr/>
          </p:nvSpPr>
          <p:spPr>
            <a:xfrm>
              <a:off x="3587262" y="3018646"/>
              <a:ext cx="3745523" cy="276999"/>
            </a:xfrm>
            <a:prstGeom prst="rect">
              <a:avLst/>
            </a:prstGeom>
            <a:solidFill>
              <a:schemeClr val="bg1"/>
            </a:solidFill>
          </p:spPr>
          <p:txBody>
            <a:bodyPr wrap="square">
              <a:spAutoFit/>
            </a:bodyPr>
            <a:lstStyle/>
            <a:p>
              <a:r>
                <a:rPr lang="en-US" sz="1200" dirty="0"/>
                <a:t>Mosaic of Planet Scope cloud free images, 2017 - 2018</a:t>
              </a:r>
            </a:p>
          </p:txBody>
        </p:sp>
      </p:grpSp>
      <p:grpSp>
        <p:nvGrpSpPr>
          <p:cNvPr id="5" name="Group 4">
            <a:extLst>
              <a:ext uri="{FF2B5EF4-FFF2-40B4-BE49-F238E27FC236}">
                <a16:creationId xmlns:a16="http://schemas.microsoft.com/office/drawing/2014/main" id="{B60226DB-579A-49C2-B0FB-2DE7C099FA01}"/>
              </a:ext>
            </a:extLst>
          </p:cNvPr>
          <p:cNvGrpSpPr/>
          <p:nvPr/>
        </p:nvGrpSpPr>
        <p:grpSpPr>
          <a:xfrm>
            <a:off x="3884988" y="372703"/>
            <a:ext cx="3745523" cy="2735185"/>
            <a:chOff x="3588194" y="4085234"/>
            <a:chExt cx="3745523" cy="2735185"/>
          </a:xfrm>
        </p:grpSpPr>
        <p:pic>
          <p:nvPicPr>
            <p:cNvPr id="6" name="Picture 5">
              <a:extLst>
                <a:ext uri="{FF2B5EF4-FFF2-40B4-BE49-F238E27FC236}">
                  <a16:creationId xmlns:a16="http://schemas.microsoft.com/office/drawing/2014/main" id="{74435E60-1D40-4CFC-B3C3-34935A14780C}"/>
                </a:ext>
              </a:extLst>
            </p:cNvPr>
            <p:cNvPicPr>
              <a:picLocks noChangeAspect="1"/>
            </p:cNvPicPr>
            <p:nvPr/>
          </p:nvPicPr>
          <p:blipFill rotWithShape="1">
            <a:blip r:embed="rId3"/>
            <a:srcRect l="9594" t="41524" r="59685" b="8381"/>
            <a:stretch/>
          </p:blipFill>
          <p:spPr>
            <a:xfrm>
              <a:off x="4062548" y="4085234"/>
              <a:ext cx="2981983" cy="2735185"/>
            </a:xfrm>
            <a:prstGeom prst="rect">
              <a:avLst/>
            </a:prstGeom>
          </p:spPr>
        </p:pic>
        <p:sp>
          <p:nvSpPr>
            <p:cNvPr id="7" name="Rectangle 6">
              <a:extLst>
                <a:ext uri="{FF2B5EF4-FFF2-40B4-BE49-F238E27FC236}">
                  <a16:creationId xmlns:a16="http://schemas.microsoft.com/office/drawing/2014/main" id="{357B3A8A-B998-462A-B5B9-20763526CBC1}"/>
                </a:ext>
              </a:extLst>
            </p:cNvPr>
            <p:cNvSpPr/>
            <p:nvPr/>
          </p:nvSpPr>
          <p:spPr>
            <a:xfrm>
              <a:off x="3588194" y="4085234"/>
              <a:ext cx="3745523" cy="276999"/>
            </a:xfrm>
            <a:prstGeom prst="rect">
              <a:avLst/>
            </a:prstGeom>
            <a:solidFill>
              <a:schemeClr val="bg1"/>
            </a:solidFill>
          </p:spPr>
          <p:txBody>
            <a:bodyPr wrap="square">
              <a:spAutoFit/>
            </a:bodyPr>
            <a:lstStyle/>
            <a:p>
              <a:r>
                <a:rPr lang="en-US" sz="1200" dirty="0"/>
                <a:t>Seed size = 80, compactness = 5, </a:t>
              </a:r>
              <a:r>
                <a:rPr lang="en-US" sz="1200" dirty="0" err="1"/>
                <a:t>neighborhoodSize</a:t>
              </a:r>
              <a:r>
                <a:rPr lang="en-US" sz="1200" dirty="0"/>
                <a:t> = 256 </a:t>
              </a:r>
            </a:p>
          </p:txBody>
        </p:sp>
      </p:grpSp>
      <p:grpSp>
        <p:nvGrpSpPr>
          <p:cNvPr id="10" name="Group 9">
            <a:extLst>
              <a:ext uri="{FF2B5EF4-FFF2-40B4-BE49-F238E27FC236}">
                <a16:creationId xmlns:a16="http://schemas.microsoft.com/office/drawing/2014/main" id="{02546907-925A-444D-B84A-E5BF687E7ED0}"/>
              </a:ext>
            </a:extLst>
          </p:cNvPr>
          <p:cNvGrpSpPr/>
          <p:nvPr/>
        </p:nvGrpSpPr>
        <p:grpSpPr>
          <a:xfrm>
            <a:off x="7942630" y="434365"/>
            <a:ext cx="3745523" cy="2794405"/>
            <a:chOff x="7589933" y="3869897"/>
            <a:chExt cx="3745523" cy="2794405"/>
          </a:xfrm>
        </p:grpSpPr>
        <p:pic>
          <p:nvPicPr>
            <p:cNvPr id="8" name="Picture 7">
              <a:extLst>
                <a:ext uri="{FF2B5EF4-FFF2-40B4-BE49-F238E27FC236}">
                  <a16:creationId xmlns:a16="http://schemas.microsoft.com/office/drawing/2014/main" id="{E91D238F-EA28-4B7D-A2F5-B31C3EECC9B8}"/>
                </a:ext>
              </a:extLst>
            </p:cNvPr>
            <p:cNvPicPr>
              <a:picLocks noChangeAspect="1"/>
            </p:cNvPicPr>
            <p:nvPr/>
          </p:nvPicPr>
          <p:blipFill rotWithShape="1">
            <a:blip r:embed="rId4"/>
            <a:srcRect l="13071" t="36272" r="55429" b="13334"/>
            <a:stretch/>
          </p:blipFill>
          <p:spPr>
            <a:xfrm>
              <a:off x="8017194" y="3980831"/>
              <a:ext cx="2981984" cy="2683471"/>
            </a:xfrm>
            <a:prstGeom prst="rect">
              <a:avLst/>
            </a:prstGeom>
          </p:spPr>
        </p:pic>
        <p:sp>
          <p:nvSpPr>
            <p:cNvPr id="9" name="Rectangle 8">
              <a:extLst>
                <a:ext uri="{FF2B5EF4-FFF2-40B4-BE49-F238E27FC236}">
                  <a16:creationId xmlns:a16="http://schemas.microsoft.com/office/drawing/2014/main" id="{9B0ACA12-B396-4E3E-9807-F90D18F7984E}"/>
                </a:ext>
              </a:extLst>
            </p:cNvPr>
            <p:cNvSpPr/>
            <p:nvPr/>
          </p:nvSpPr>
          <p:spPr>
            <a:xfrm>
              <a:off x="7589933" y="3869897"/>
              <a:ext cx="3745523" cy="276999"/>
            </a:xfrm>
            <a:prstGeom prst="rect">
              <a:avLst/>
            </a:prstGeom>
            <a:solidFill>
              <a:schemeClr val="bg1"/>
            </a:solidFill>
          </p:spPr>
          <p:txBody>
            <a:bodyPr wrap="square">
              <a:spAutoFit/>
            </a:bodyPr>
            <a:lstStyle/>
            <a:p>
              <a:r>
                <a:rPr lang="en-US" sz="1200" dirty="0"/>
                <a:t>Seed size = 50, compactness = 5, </a:t>
              </a:r>
              <a:r>
                <a:rPr lang="en-US" sz="1200" dirty="0" err="1"/>
                <a:t>neighborhoodSize</a:t>
              </a:r>
              <a:r>
                <a:rPr lang="en-US" sz="1200" dirty="0"/>
                <a:t> = 256 </a:t>
              </a:r>
            </a:p>
          </p:txBody>
        </p:sp>
      </p:grpSp>
      <p:sp>
        <p:nvSpPr>
          <p:cNvPr id="11" name="Rectangle 10">
            <a:extLst>
              <a:ext uri="{FF2B5EF4-FFF2-40B4-BE49-F238E27FC236}">
                <a16:creationId xmlns:a16="http://schemas.microsoft.com/office/drawing/2014/main" id="{A9245542-D013-4EF0-86A9-DB5BC8F6724A}"/>
              </a:ext>
            </a:extLst>
          </p:cNvPr>
          <p:cNvSpPr/>
          <p:nvPr/>
        </p:nvSpPr>
        <p:spPr>
          <a:xfrm>
            <a:off x="-7208" y="28370"/>
            <a:ext cx="4025333" cy="369332"/>
          </a:xfrm>
          <a:prstGeom prst="rect">
            <a:avLst/>
          </a:prstGeom>
        </p:spPr>
        <p:txBody>
          <a:bodyPr wrap="none">
            <a:spAutoFit/>
          </a:bodyPr>
          <a:lstStyle/>
          <a:p>
            <a:r>
              <a:rPr lang="en-US" b="1" dirty="0"/>
              <a:t>Automatically separate image into fields</a:t>
            </a:r>
          </a:p>
        </p:txBody>
      </p:sp>
      <p:sp>
        <p:nvSpPr>
          <p:cNvPr id="12" name="Rectangle 11">
            <a:extLst>
              <a:ext uri="{FF2B5EF4-FFF2-40B4-BE49-F238E27FC236}">
                <a16:creationId xmlns:a16="http://schemas.microsoft.com/office/drawing/2014/main" id="{CAD3AC74-D3F8-44FE-AA8C-55C457D052E1}"/>
              </a:ext>
            </a:extLst>
          </p:cNvPr>
          <p:cNvSpPr/>
          <p:nvPr/>
        </p:nvSpPr>
        <p:spPr>
          <a:xfrm>
            <a:off x="9724294" y="6559015"/>
            <a:ext cx="2549769" cy="523220"/>
          </a:xfrm>
          <a:prstGeom prst="rect">
            <a:avLst/>
          </a:prstGeom>
        </p:spPr>
        <p:txBody>
          <a:bodyPr wrap="square">
            <a:spAutoFit/>
          </a:bodyPr>
          <a:lstStyle/>
          <a:p>
            <a:r>
              <a:rPr lang="en-US" sz="1400" dirty="0"/>
              <a:t>GEE file: </a:t>
            </a:r>
            <a:r>
              <a:rPr lang="en-US" sz="1400" dirty="0" err="1"/>
              <a:t>LandCover</a:t>
            </a:r>
            <a:r>
              <a:rPr lang="en-US" sz="1400" dirty="0"/>
              <a:t>/Planet OBIA</a:t>
            </a:r>
          </a:p>
          <a:p>
            <a:r>
              <a:rPr lang="en-US" sz="1400" dirty="0"/>
              <a:t>This is ‘CARpoly1’</a:t>
            </a:r>
          </a:p>
        </p:txBody>
      </p:sp>
      <p:pic>
        <p:nvPicPr>
          <p:cNvPr id="13" name="Picture 12">
            <a:extLst>
              <a:ext uri="{FF2B5EF4-FFF2-40B4-BE49-F238E27FC236}">
                <a16:creationId xmlns:a16="http://schemas.microsoft.com/office/drawing/2014/main" id="{9982D93A-52EC-4145-ABF4-03550AFC2BFA}"/>
              </a:ext>
            </a:extLst>
          </p:cNvPr>
          <p:cNvPicPr>
            <a:picLocks noChangeAspect="1"/>
          </p:cNvPicPr>
          <p:nvPr/>
        </p:nvPicPr>
        <p:blipFill rotWithShape="1">
          <a:blip r:embed="rId5"/>
          <a:srcRect l="12214" t="42476" r="57893" b="8191"/>
          <a:stretch/>
        </p:blipFill>
        <p:spPr>
          <a:xfrm>
            <a:off x="576867" y="3681197"/>
            <a:ext cx="3100042" cy="2877818"/>
          </a:xfrm>
          <a:prstGeom prst="rect">
            <a:avLst/>
          </a:prstGeom>
        </p:spPr>
      </p:pic>
      <p:sp>
        <p:nvSpPr>
          <p:cNvPr id="14" name="Rectangle 13">
            <a:extLst>
              <a:ext uri="{FF2B5EF4-FFF2-40B4-BE49-F238E27FC236}">
                <a16:creationId xmlns:a16="http://schemas.microsoft.com/office/drawing/2014/main" id="{95926EE7-1C35-4F08-AAFE-855402071A2B}"/>
              </a:ext>
            </a:extLst>
          </p:cNvPr>
          <p:cNvSpPr/>
          <p:nvPr/>
        </p:nvSpPr>
        <p:spPr>
          <a:xfrm>
            <a:off x="254126" y="3653170"/>
            <a:ext cx="4025333" cy="461665"/>
          </a:xfrm>
          <a:prstGeom prst="rect">
            <a:avLst/>
          </a:prstGeom>
          <a:solidFill>
            <a:schemeClr val="bg1"/>
          </a:solidFill>
        </p:spPr>
        <p:txBody>
          <a:bodyPr wrap="square">
            <a:spAutoFit/>
          </a:bodyPr>
          <a:lstStyle/>
          <a:p>
            <a:r>
              <a:rPr lang="en-US" sz="1200" dirty="0"/>
              <a:t>Seed size = 50, compactness = 1000, </a:t>
            </a:r>
            <a:r>
              <a:rPr lang="en-US" sz="1200" dirty="0" err="1"/>
              <a:t>neighborhoodSize</a:t>
            </a:r>
            <a:r>
              <a:rPr lang="en-US" sz="1200" dirty="0"/>
              <a:t> = 256 (but the clusters don’t really match with actual fields)</a:t>
            </a:r>
          </a:p>
        </p:txBody>
      </p:sp>
      <p:pic>
        <p:nvPicPr>
          <p:cNvPr id="15" name="Picture 14">
            <a:extLst>
              <a:ext uri="{FF2B5EF4-FFF2-40B4-BE49-F238E27FC236}">
                <a16:creationId xmlns:a16="http://schemas.microsoft.com/office/drawing/2014/main" id="{3402D3D9-6D61-484B-858D-2F008A035A1B}"/>
              </a:ext>
            </a:extLst>
          </p:cNvPr>
          <p:cNvPicPr>
            <a:picLocks noChangeAspect="1"/>
          </p:cNvPicPr>
          <p:nvPr/>
        </p:nvPicPr>
        <p:blipFill rotWithShape="1">
          <a:blip r:embed="rId6"/>
          <a:srcRect l="18107" t="41714" r="52857" b="9144"/>
          <a:stretch/>
        </p:blipFill>
        <p:spPr>
          <a:xfrm>
            <a:off x="4705792" y="4123607"/>
            <a:ext cx="2549769" cy="2427455"/>
          </a:xfrm>
          <a:prstGeom prst="rect">
            <a:avLst/>
          </a:prstGeom>
        </p:spPr>
      </p:pic>
      <p:sp>
        <p:nvSpPr>
          <p:cNvPr id="16" name="Rectangle 15">
            <a:extLst>
              <a:ext uri="{FF2B5EF4-FFF2-40B4-BE49-F238E27FC236}">
                <a16:creationId xmlns:a16="http://schemas.microsoft.com/office/drawing/2014/main" id="{2986CD04-1A96-4FE3-AC59-D5F859F56897}"/>
              </a:ext>
            </a:extLst>
          </p:cNvPr>
          <p:cNvSpPr/>
          <p:nvPr/>
        </p:nvSpPr>
        <p:spPr>
          <a:xfrm>
            <a:off x="4214062" y="3640806"/>
            <a:ext cx="4025333" cy="461665"/>
          </a:xfrm>
          <a:prstGeom prst="rect">
            <a:avLst/>
          </a:prstGeom>
          <a:solidFill>
            <a:schemeClr val="bg1"/>
          </a:solidFill>
        </p:spPr>
        <p:txBody>
          <a:bodyPr wrap="square">
            <a:spAutoFit/>
          </a:bodyPr>
          <a:lstStyle/>
          <a:p>
            <a:r>
              <a:rPr lang="en-US" sz="1200" dirty="0"/>
              <a:t>Seed size = 50, compactness = 200, </a:t>
            </a:r>
            <a:r>
              <a:rPr lang="en-US" sz="1200" dirty="0" err="1"/>
              <a:t>neighborhoodSize</a:t>
            </a:r>
            <a:r>
              <a:rPr lang="en-US" sz="1200" dirty="0"/>
              <a:t> = 256 (but the clusters don’t really match with actual fields)</a:t>
            </a:r>
          </a:p>
        </p:txBody>
      </p:sp>
      <p:pic>
        <p:nvPicPr>
          <p:cNvPr id="17" name="Picture 16">
            <a:extLst>
              <a:ext uri="{FF2B5EF4-FFF2-40B4-BE49-F238E27FC236}">
                <a16:creationId xmlns:a16="http://schemas.microsoft.com/office/drawing/2014/main" id="{2AA28D08-C3CB-4FFD-AFD1-EE8D46EFC9CF}"/>
              </a:ext>
            </a:extLst>
          </p:cNvPr>
          <p:cNvPicPr>
            <a:picLocks noChangeAspect="1"/>
          </p:cNvPicPr>
          <p:nvPr/>
        </p:nvPicPr>
        <p:blipFill rotWithShape="1">
          <a:blip r:embed="rId7"/>
          <a:srcRect l="15000" t="39173" r="55750" b="12191"/>
          <a:stretch/>
        </p:blipFill>
        <p:spPr>
          <a:xfrm>
            <a:off x="8284444" y="4093838"/>
            <a:ext cx="2678380" cy="2505149"/>
          </a:xfrm>
          <a:prstGeom prst="rect">
            <a:avLst/>
          </a:prstGeom>
        </p:spPr>
      </p:pic>
      <p:sp>
        <p:nvSpPr>
          <p:cNvPr id="18" name="Rectangle 17">
            <a:extLst>
              <a:ext uri="{FF2B5EF4-FFF2-40B4-BE49-F238E27FC236}">
                <a16:creationId xmlns:a16="http://schemas.microsoft.com/office/drawing/2014/main" id="{D2BBAEBF-ADB8-4AF1-A628-C871CCFF5E67}"/>
              </a:ext>
            </a:extLst>
          </p:cNvPr>
          <p:cNvSpPr/>
          <p:nvPr/>
        </p:nvSpPr>
        <p:spPr>
          <a:xfrm>
            <a:off x="8173997" y="3632173"/>
            <a:ext cx="4025333" cy="461665"/>
          </a:xfrm>
          <a:prstGeom prst="rect">
            <a:avLst/>
          </a:prstGeom>
          <a:solidFill>
            <a:schemeClr val="bg1"/>
          </a:solidFill>
        </p:spPr>
        <p:txBody>
          <a:bodyPr wrap="square">
            <a:spAutoFit/>
          </a:bodyPr>
          <a:lstStyle/>
          <a:p>
            <a:r>
              <a:rPr lang="en-US" sz="1200" dirty="0"/>
              <a:t>Seed size = 60, compactness = 200, </a:t>
            </a:r>
            <a:r>
              <a:rPr lang="en-US" sz="1200" dirty="0" err="1"/>
              <a:t>neighborhoodSize</a:t>
            </a:r>
            <a:r>
              <a:rPr lang="en-US" sz="1200" dirty="0"/>
              <a:t> = 256 (THIS LOOKS THE BEST, would be usable!)</a:t>
            </a:r>
          </a:p>
        </p:txBody>
      </p:sp>
    </p:spTree>
    <p:extLst>
      <p:ext uri="{BB962C8B-B14F-4D97-AF65-F5344CB8AC3E}">
        <p14:creationId xmlns:p14="http://schemas.microsoft.com/office/powerpoint/2010/main" val="30492317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BDCB5A5-D92A-4561-936E-14D2B6B04FA8}"/>
              </a:ext>
            </a:extLst>
          </p:cNvPr>
          <p:cNvSpPr txBox="1"/>
          <p:nvPr/>
        </p:nvSpPr>
        <p:spPr>
          <a:xfrm>
            <a:off x="191588" y="130629"/>
            <a:ext cx="11808823" cy="2862323"/>
          </a:xfrm>
          <a:prstGeom prst="rect">
            <a:avLst/>
          </a:prstGeom>
          <a:noFill/>
        </p:spPr>
        <p:txBody>
          <a:bodyPr wrap="square" rtlCol="0">
            <a:spAutoFit/>
          </a:bodyPr>
          <a:lstStyle/>
          <a:p>
            <a:r>
              <a:rPr lang="en-US" b="1" dirty="0"/>
              <a:t>Manually delineating fields in a CAR poly</a:t>
            </a:r>
          </a:p>
          <a:p>
            <a:pPr marL="285750" indent="-285750">
              <a:buFont typeface="Arial" panose="020B0604020202020204" pitchFamily="34" charset="0"/>
              <a:buChar char="•"/>
            </a:pPr>
            <a:r>
              <a:rPr lang="en-US" dirty="0"/>
              <a:t>Preparation/input for GEE file Planet Create Validation Data</a:t>
            </a:r>
          </a:p>
          <a:p>
            <a:pPr marL="285750" indent="-285750">
              <a:buFont typeface="Arial" panose="020B0604020202020204" pitchFamily="34" charset="0"/>
              <a:buChar char="•"/>
            </a:pPr>
            <a:r>
              <a:rPr lang="en-US" dirty="0"/>
              <a:t>Produces a feature collection representing locations of fields in the CAR poly and assigns each to a </a:t>
            </a:r>
            <a:r>
              <a:rPr lang="en-US" dirty="0" err="1"/>
              <a:t>field_id</a:t>
            </a:r>
            <a:endParaRPr lang="en-US" dirty="0"/>
          </a:p>
          <a:p>
            <a:pPr marL="285750" indent="-285750">
              <a:buFont typeface="Arial" panose="020B0604020202020204" pitchFamily="34" charset="0"/>
              <a:buChar char="•"/>
            </a:pPr>
            <a:r>
              <a:rPr lang="en-US" dirty="0"/>
              <a:t>This manual delineation is the alternative to the Planet OBIA script </a:t>
            </a:r>
          </a:p>
          <a:p>
            <a:pPr marL="285750" indent="-285750">
              <a:buFont typeface="Arial" panose="020B0604020202020204" pitchFamily="34" charset="0"/>
              <a:buChar char="•"/>
            </a:pPr>
            <a:r>
              <a:rPr lang="en-US" dirty="0"/>
              <a:t>First, on the map, manually create Feature Collection called </a:t>
            </a:r>
            <a:r>
              <a:rPr lang="en-US" dirty="0" err="1"/>
              <a:t>field_geoms</a:t>
            </a:r>
            <a:r>
              <a:rPr lang="en-US" dirty="0"/>
              <a:t>, </a:t>
            </a:r>
            <a:r>
              <a:rPr lang="en-US" dirty="0" err="1"/>
              <a:t>natural_geoms</a:t>
            </a:r>
            <a:r>
              <a:rPr lang="en-US" dirty="0"/>
              <a:t>, and </a:t>
            </a:r>
            <a:r>
              <a:rPr lang="en-US" dirty="0" err="1"/>
              <a:t>centerPivot_geoms</a:t>
            </a:r>
            <a:r>
              <a:rPr lang="en-US" dirty="0"/>
              <a:t> to represent </a:t>
            </a:r>
            <a:r>
              <a:rPr lang="en-US" dirty="0" err="1"/>
              <a:t>agri</a:t>
            </a:r>
            <a:r>
              <a:rPr lang="en-US" dirty="0"/>
              <a:t>, natural vegetation, and center pivot classifications.</a:t>
            </a:r>
          </a:p>
          <a:p>
            <a:pPr marL="285750" indent="-285750">
              <a:buFont typeface="Arial" panose="020B0604020202020204" pitchFamily="34" charset="0"/>
              <a:buChar char="•"/>
            </a:pPr>
            <a:r>
              <a:rPr lang="en-US" dirty="0"/>
              <a:t>Second, add on ids to each manually classified geometry</a:t>
            </a:r>
          </a:p>
          <a:p>
            <a:pPr marL="285750" indent="-285750">
              <a:buFont typeface="Arial" panose="020B0604020202020204" pitchFamily="34" charset="0"/>
              <a:buChar char="•"/>
            </a:pPr>
            <a:r>
              <a:rPr lang="en-US" dirty="0"/>
              <a:t>Third, export each as a feature collection to asset. It will be named like: ‘raw_fields_fc_in_poly1_2018’, ‘raw_natural_fc_in_poly1_2018’, ‘raw_centerPivot_fc_in_poly1_2018’, </a:t>
            </a:r>
            <a:r>
              <a:rPr lang="en-US" dirty="0" err="1"/>
              <a:t>etc</a:t>
            </a:r>
            <a:r>
              <a:rPr lang="en-US" dirty="0"/>
              <a:t> and will be in the </a:t>
            </a:r>
            <a:r>
              <a:rPr lang="en-US" dirty="0" err="1"/>
              <a:t>PlanetValidationData</a:t>
            </a:r>
            <a:r>
              <a:rPr lang="en-US" dirty="0"/>
              <a:t> asset folder. The year is the harvest year.</a:t>
            </a:r>
          </a:p>
        </p:txBody>
      </p:sp>
      <p:sp>
        <p:nvSpPr>
          <p:cNvPr id="3" name="Rectangle 2">
            <a:extLst>
              <a:ext uri="{FF2B5EF4-FFF2-40B4-BE49-F238E27FC236}">
                <a16:creationId xmlns:a16="http://schemas.microsoft.com/office/drawing/2014/main" id="{F61978C2-46C1-4995-9B1A-2BF800553506}"/>
              </a:ext>
            </a:extLst>
          </p:cNvPr>
          <p:cNvSpPr/>
          <p:nvPr/>
        </p:nvSpPr>
        <p:spPr>
          <a:xfrm>
            <a:off x="8255726" y="6559015"/>
            <a:ext cx="4018338" cy="307777"/>
          </a:xfrm>
          <a:prstGeom prst="rect">
            <a:avLst/>
          </a:prstGeom>
        </p:spPr>
        <p:txBody>
          <a:bodyPr wrap="square">
            <a:spAutoFit/>
          </a:bodyPr>
          <a:lstStyle/>
          <a:p>
            <a:r>
              <a:rPr lang="en-US" sz="1400" dirty="0"/>
              <a:t>GEE file: </a:t>
            </a:r>
            <a:r>
              <a:rPr lang="en-US" sz="1400" dirty="0" err="1"/>
              <a:t>LandCover</a:t>
            </a:r>
            <a:r>
              <a:rPr lang="en-US" sz="1400" dirty="0"/>
              <a:t>/Planet Manual Field Delineation</a:t>
            </a:r>
          </a:p>
        </p:txBody>
      </p:sp>
      <p:pic>
        <p:nvPicPr>
          <p:cNvPr id="4" name="Picture 3"/>
          <p:cNvPicPr>
            <a:picLocks noChangeAspect="1"/>
          </p:cNvPicPr>
          <p:nvPr/>
        </p:nvPicPr>
        <p:blipFill>
          <a:blip r:embed="rId2"/>
          <a:stretch>
            <a:fillRect/>
          </a:stretch>
        </p:blipFill>
        <p:spPr>
          <a:xfrm>
            <a:off x="3998019" y="3124409"/>
            <a:ext cx="3970258" cy="3454049"/>
          </a:xfrm>
          <a:prstGeom prst="rect">
            <a:avLst/>
          </a:prstGeom>
        </p:spPr>
      </p:pic>
    </p:spTree>
    <p:extLst>
      <p:ext uri="{BB962C8B-B14F-4D97-AF65-F5344CB8AC3E}">
        <p14:creationId xmlns:p14="http://schemas.microsoft.com/office/powerpoint/2010/main" val="34098431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B2B191A-C8DD-45B1-88AC-89618C031C7B}"/>
              </a:ext>
            </a:extLst>
          </p:cNvPr>
          <p:cNvSpPr txBox="1"/>
          <p:nvPr/>
        </p:nvSpPr>
        <p:spPr>
          <a:xfrm>
            <a:off x="191588" y="130629"/>
            <a:ext cx="11808823" cy="3970318"/>
          </a:xfrm>
          <a:prstGeom prst="rect">
            <a:avLst/>
          </a:prstGeom>
          <a:noFill/>
        </p:spPr>
        <p:txBody>
          <a:bodyPr wrap="square" rtlCol="0">
            <a:spAutoFit/>
          </a:bodyPr>
          <a:lstStyle/>
          <a:p>
            <a:r>
              <a:rPr lang="en-US" b="1" dirty="0"/>
              <a:t>Creating validation images and doing validation</a:t>
            </a:r>
          </a:p>
          <a:p>
            <a:pPr marL="285750" indent="-285750">
              <a:buFont typeface="Arial" panose="020B0604020202020204" pitchFamily="34" charset="0"/>
              <a:buChar char="•"/>
            </a:pPr>
            <a:r>
              <a:rPr lang="en-US" dirty="0"/>
              <a:t>Takes output (feature collection assets) from GEE files Planet Create Validation Data v2 (assets are titled like ‘timing_obs_for_poly#_</a:t>
            </a:r>
            <a:r>
              <a:rPr lang="en-US" dirty="0" err="1"/>
              <a:t>in_year</a:t>
            </a:r>
            <a:r>
              <a:rPr lang="en-US" dirty="0"/>
              <a:t>’ and Planet Manual Field Delineation (assets are titled like ‘raw_(</a:t>
            </a:r>
            <a:r>
              <a:rPr lang="en-US" dirty="0" err="1"/>
              <a:t>landcovertype</a:t>
            </a:r>
            <a:r>
              <a:rPr lang="en-US" dirty="0"/>
              <a:t>)_</a:t>
            </a:r>
            <a:r>
              <a:rPr lang="en-US" dirty="0" err="1"/>
              <a:t>fc_poly#_year</a:t>
            </a:r>
            <a:r>
              <a:rPr lang="en-US" dirty="0"/>
              <a:t>’) and are located in </a:t>
            </a:r>
            <a:r>
              <a:rPr lang="en-US" dirty="0" err="1"/>
              <a:t>PlanetValidationData</a:t>
            </a:r>
            <a:r>
              <a:rPr lang="en-US" dirty="0"/>
              <a:t> folder</a:t>
            </a:r>
          </a:p>
          <a:p>
            <a:pPr marL="285750" indent="-285750">
              <a:buFont typeface="Arial" panose="020B0604020202020204" pitchFamily="34" charset="0"/>
              <a:buChar char="•"/>
            </a:pPr>
            <a:r>
              <a:rPr lang="en-US" dirty="0"/>
              <a:t>Turns these feature collections into images or dictionary of images, in the case of crop timing</a:t>
            </a:r>
          </a:p>
          <a:p>
            <a:pPr marL="285750" indent="-285750">
              <a:buFont typeface="Arial" panose="020B0604020202020204" pitchFamily="34" charset="0"/>
              <a:buChar char="•"/>
            </a:pPr>
            <a:r>
              <a:rPr lang="en-US" dirty="0"/>
              <a:t>Compares the ‘observation’ images to ‘prediction’ images of crop timing, SC/DC, and </a:t>
            </a:r>
            <a:r>
              <a:rPr lang="en-US" dirty="0" err="1"/>
              <a:t>agri</a:t>
            </a:r>
            <a:r>
              <a:rPr lang="en-US" dirty="0"/>
              <a:t>/</a:t>
            </a:r>
            <a:r>
              <a:rPr lang="en-US" dirty="0" err="1"/>
              <a:t>nonagri</a:t>
            </a:r>
            <a:r>
              <a:rPr lang="en-US" dirty="0"/>
              <a:t> </a:t>
            </a:r>
          </a:p>
          <a:p>
            <a:pPr marL="285750" indent="-285750">
              <a:buFont typeface="Arial" panose="020B0604020202020204" pitchFamily="34" charset="0"/>
              <a:buChar char="•"/>
            </a:pPr>
            <a:r>
              <a:rPr lang="en-US" dirty="0"/>
              <a:t>For timing error calculation, calculate the absolute and +/- number of days from the ‘best guess’ of planting and harvest date, and also calculate error in terms of ‘distance’ from the nearest end of the range</a:t>
            </a:r>
          </a:p>
          <a:p>
            <a:pPr marL="285750" indent="-285750">
              <a:buFont typeface="Arial" panose="020B0604020202020204" pitchFamily="34" charset="0"/>
              <a:buChar char="•"/>
            </a:pPr>
            <a:r>
              <a:rPr lang="en-US" dirty="0"/>
              <a:t>For SC/DC classification error, do producer’s accuracy with area of validation image as denominator and produce confusion matrix with SC as the ‘default’. Areas are only within the CAR poly because don’t know where soy is outside of CAR poly</a:t>
            </a:r>
          </a:p>
          <a:p>
            <a:pPr marL="285750" indent="-285750">
              <a:buFont typeface="Arial" panose="020B0604020202020204" pitchFamily="34" charset="0"/>
              <a:buChar char="•"/>
            </a:pPr>
            <a:r>
              <a:rPr lang="en-US" dirty="0"/>
              <a:t>For </a:t>
            </a:r>
            <a:r>
              <a:rPr lang="en-US" dirty="0" err="1"/>
              <a:t>agri</a:t>
            </a:r>
            <a:r>
              <a:rPr lang="en-US" dirty="0"/>
              <a:t>/natural classification error, answer the question ‘what percent of Jake’s </a:t>
            </a:r>
            <a:r>
              <a:rPr lang="en-US" dirty="0" err="1"/>
              <a:t>agri</a:t>
            </a:r>
            <a:r>
              <a:rPr lang="en-US" dirty="0"/>
              <a:t> classification is actually natural vegetation?’ i.e. Jake’s misclassified area divided by area of validated/</a:t>
            </a:r>
            <a:r>
              <a:rPr lang="en-US"/>
              <a:t>Planet-derived agri. Could </a:t>
            </a:r>
            <a:r>
              <a:rPr lang="en-US" dirty="0"/>
              <a:t>also do more with center pivot, </a:t>
            </a:r>
            <a:r>
              <a:rPr lang="en-US" dirty="0" err="1"/>
              <a:t>agri</a:t>
            </a:r>
            <a:r>
              <a:rPr lang="en-US" dirty="0"/>
              <a:t>, urban areas later.</a:t>
            </a:r>
          </a:p>
        </p:txBody>
      </p:sp>
      <p:sp>
        <p:nvSpPr>
          <p:cNvPr id="3" name="Rectangle 2">
            <a:extLst>
              <a:ext uri="{FF2B5EF4-FFF2-40B4-BE49-F238E27FC236}">
                <a16:creationId xmlns:a16="http://schemas.microsoft.com/office/drawing/2014/main" id="{A514BEE6-1C9D-47CD-A021-604A7874F2F8}"/>
              </a:ext>
            </a:extLst>
          </p:cNvPr>
          <p:cNvSpPr/>
          <p:nvPr/>
        </p:nvSpPr>
        <p:spPr>
          <a:xfrm>
            <a:off x="8255726" y="6559015"/>
            <a:ext cx="4018338" cy="307777"/>
          </a:xfrm>
          <a:prstGeom prst="rect">
            <a:avLst/>
          </a:prstGeom>
        </p:spPr>
        <p:txBody>
          <a:bodyPr wrap="square">
            <a:spAutoFit/>
          </a:bodyPr>
          <a:lstStyle/>
          <a:p>
            <a:r>
              <a:rPr lang="en-US" sz="1400" dirty="0"/>
              <a:t>GEE file: </a:t>
            </a:r>
            <a:r>
              <a:rPr lang="en-US" sz="1400" dirty="0" err="1"/>
              <a:t>LandCover</a:t>
            </a:r>
            <a:r>
              <a:rPr lang="en-US" sz="1400" dirty="0"/>
              <a:t>/Planet Do Validation</a:t>
            </a:r>
          </a:p>
        </p:txBody>
      </p:sp>
    </p:spTree>
    <p:extLst>
      <p:ext uri="{BB962C8B-B14F-4D97-AF65-F5344CB8AC3E}">
        <p14:creationId xmlns:p14="http://schemas.microsoft.com/office/powerpoint/2010/main" val="30212167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06514FE-05D5-435E-B0BF-C84C79575C79}"/>
              </a:ext>
            </a:extLst>
          </p:cNvPr>
          <p:cNvSpPr txBox="1"/>
          <p:nvPr/>
        </p:nvSpPr>
        <p:spPr>
          <a:xfrm>
            <a:off x="191588" y="-26125"/>
            <a:ext cx="11808823" cy="369332"/>
          </a:xfrm>
          <a:prstGeom prst="rect">
            <a:avLst/>
          </a:prstGeom>
          <a:noFill/>
        </p:spPr>
        <p:txBody>
          <a:bodyPr wrap="square" rtlCol="0">
            <a:spAutoFit/>
          </a:bodyPr>
          <a:lstStyle/>
          <a:p>
            <a:r>
              <a:rPr lang="en-US" b="1" dirty="0"/>
              <a:t>Planet imagery workflow</a:t>
            </a:r>
          </a:p>
        </p:txBody>
      </p:sp>
      <p:graphicFrame>
        <p:nvGraphicFramePr>
          <p:cNvPr id="3" name="Table 2">
            <a:extLst>
              <a:ext uri="{FF2B5EF4-FFF2-40B4-BE49-F238E27FC236}">
                <a16:creationId xmlns:a16="http://schemas.microsoft.com/office/drawing/2014/main" id="{C7D42F38-ECEC-4C3C-AAAD-6DFFE1F84986}"/>
              </a:ext>
            </a:extLst>
          </p:cNvPr>
          <p:cNvGraphicFramePr>
            <a:graphicFrameLocks noGrp="1"/>
          </p:cNvGraphicFramePr>
          <p:nvPr>
            <p:extLst>
              <p:ext uri="{D42A27DB-BD31-4B8C-83A1-F6EECF244321}">
                <p14:modId xmlns:p14="http://schemas.microsoft.com/office/powerpoint/2010/main" val="2253593642"/>
              </p:ext>
            </p:extLst>
          </p:nvPr>
        </p:nvGraphicFramePr>
        <p:xfrm>
          <a:off x="-1" y="2311400"/>
          <a:ext cx="12192000" cy="4546600"/>
        </p:xfrm>
        <a:graphic>
          <a:graphicData uri="http://schemas.openxmlformats.org/drawingml/2006/table">
            <a:tbl>
              <a:tblPr firstRow="1" bandRow="1">
                <a:tableStyleId>{5C22544A-7EE6-4342-B048-85BDC9FD1C3A}</a:tableStyleId>
              </a:tblPr>
              <a:tblGrid>
                <a:gridCol w="718457">
                  <a:extLst>
                    <a:ext uri="{9D8B030D-6E8A-4147-A177-3AD203B41FA5}">
                      <a16:colId xmlns:a16="http://schemas.microsoft.com/office/drawing/2014/main" val="204355010"/>
                    </a:ext>
                  </a:extLst>
                </a:gridCol>
                <a:gridCol w="8007532">
                  <a:extLst>
                    <a:ext uri="{9D8B030D-6E8A-4147-A177-3AD203B41FA5}">
                      <a16:colId xmlns:a16="http://schemas.microsoft.com/office/drawing/2014/main" val="4028382727"/>
                    </a:ext>
                  </a:extLst>
                </a:gridCol>
                <a:gridCol w="3466011">
                  <a:extLst>
                    <a:ext uri="{9D8B030D-6E8A-4147-A177-3AD203B41FA5}">
                      <a16:colId xmlns:a16="http://schemas.microsoft.com/office/drawing/2014/main" val="930503302"/>
                    </a:ext>
                  </a:extLst>
                </a:gridCol>
              </a:tblGrid>
              <a:tr h="370840">
                <a:tc>
                  <a:txBody>
                    <a:bodyPr/>
                    <a:lstStyle/>
                    <a:p>
                      <a:r>
                        <a:rPr lang="en-US" sz="1400" dirty="0"/>
                        <a:t>Step</a:t>
                      </a:r>
                    </a:p>
                  </a:txBody>
                  <a:tcPr/>
                </a:tc>
                <a:tc>
                  <a:txBody>
                    <a:bodyPr/>
                    <a:lstStyle/>
                    <a:p>
                      <a:r>
                        <a:rPr lang="en-US" sz="1400" dirty="0"/>
                        <a:t>To do</a:t>
                      </a:r>
                    </a:p>
                  </a:txBody>
                  <a:tcPr/>
                </a:tc>
                <a:tc>
                  <a:txBody>
                    <a:bodyPr/>
                    <a:lstStyle/>
                    <a:p>
                      <a:r>
                        <a:rPr lang="en-US" sz="1400" dirty="0"/>
                        <a:t>Script/web site</a:t>
                      </a:r>
                    </a:p>
                  </a:txBody>
                  <a:tcPr/>
                </a:tc>
                <a:extLst>
                  <a:ext uri="{0D108BD9-81ED-4DB2-BD59-A6C34878D82A}">
                    <a16:rowId xmlns:a16="http://schemas.microsoft.com/office/drawing/2014/main" val="3725221251"/>
                  </a:ext>
                </a:extLst>
              </a:tr>
              <a:tr h="370840">
                <a:tc>
                  <a:txBody>
                    <a:bodyPr/>
                    <a:lstStyle/>
                    <a:p>
                      <a:r>
                        <a:rPr lang="en-US" sz="1400" dirty="0"/>
                        <a:t>1</a:t>
                      </a:r>
                    </a:p>
                  </a:txBody>
                  <a:tcPr/>
                </a:tc>
                <a:tc>
                  <a:txBody>
                    <a:bodyPr/>
                    <a:lstStyle/>
                    <a:p>
                      <a:r>
                        <a:rPr lang="en-US" sz="1400" dirty="0"/>
                        <a:t>Find locations, years where Planet images are needed. Keep info on </a:t>
                      </a:r>
                      <a:r>
                        <a:rPr lang="en-US" sz="1400" dirty="0" err="1"/>
                        <a:t>shp</a:t>
                      </a:r>
                      <a:r>
                        <a:rPr lang="en-US" sz="1400" dirty="0"/>
                        <a:t> name, image name(s), and dates downloaded in </a:t>
                      </a:r>
                      <a:r>
                        <a:rPr lang="en-US" sz="1400" dirty="0" err="1"/>
                        <a:t>Image_Lookup</a:t>
                      </a:r>
                      <a:r>
                        <a:rPr lang="en-US" sz="1400" dirty="0"/>
                        <a:t> file in Google Drive</a:t>
                      </a:r>
                    </a:p>
                  </a:txBody>
                  <a:tcPr/>
                </a:tc>
                <a:tc>
                  <a:txBody>
                    <a:bodyPr/>
                    <a:lstStyle/>
                    <a:p>
                      <a:r>
                        <a:rPr lang="en-US" sz="1400" dirty="0"/>
                        <a:t>GEE: </a:t>
                      </a:r>
                      <a:r>
                        <a:rPr lang="en-US" sz="1400" dirty="0" err="1"/>
                        <a:t>LandCover</a:t>
                      </a:r>
                      <a:r>
                        <a:rPr lang="en-US" sz="1400" dirty="0"/>
                        <a:t>/Planet Image Selection</a:t>
                      </a:r>
                    </a:p>
                  </a:txBody>
                  <a:tcPr/>
                </a:tc>
                <a:extLst>
                  <a:ext uri="{0D108BD9-81ED-4DB2-BD59-A6C34878D82A}">
                    <a16:rowId xmlns:a16="http://schemas.microsoft.com/office/drawing/2014/main" val="755521927"/>
                  </a:ext>
                </a:extLst>
              </a:tr>
              <a:tr h="370840">
                <a:tc>
                  <a:txBody>
                    <a:bodyPr/>
                    <a:lstStyle/>
                    <a:p>
                      <a:r>
                        <a:rPr lang="en-US" sz="1400" dirty="0"/>
                        <a:t>2</a:t>
                      </a:r>
                    </a:p>
                  </a:txBody>
                  <a:tcPr/>
                </a:tc>
                <a:tc>
                  <a:txBody>
                    <a:bodyPr/>
                    <a:lstStyle/>
                    <a:p>
                      <a:r>
                        <a:rPr lang="en-US" sz="1400" dirty="0"/>
                        <a:t>Download cloud free, high temporal resolution Planet images (may need to pare down on locations, years)</a:t>
                      </a:r>
                    </a:p>
                  </a:txBody>
                  <a:tcPr/>
                </a:tc>
                <a:tc>
                  <a:txBody>
                    <a:bodyPr/>
                    <a:lstStyle/>
                    <a:p>
                      <a:r>
                        <a:rPr lang="en-US" sz="1400" dirty="0"/>
                        <a:t>Planet web site. Keep downloaded images in desktop</a:t>
                      </a:r>
                    </a:p>
                  </a:txBody>
                  <a:tcPr/>
                </a:tc>
                <a:extLst>
                  <a:ext uri="{0D108BD9-81ED-4DB2-BD59-A6C34878D82A}">
                    <a16:rowId xmlns:a16="http://schemas.microsoft.com/office/drawing/2014/main" val="855918324"/>
                  </a:ext>
                </a:extLst>
              </a:tr>
              <a:tr h="370840">
                <a:tc>
                  <a:txBody>
                    <a:bodyPr/>
                    <a:lstStyle/>
                    <a:p>
                      <a:r>
                        <a:rPr lang="en-US" sz="1400" dirty="0"/>
                        <a:t>3</a:t>
                      </a:r>
                    </a:p>
                  </a:txBody>
                  <a:tcPr/>
                </a:tc>
                <a:tc>
                  <a:txBody>
                    <a:bodyPr/>
                    <a:lstStyle/>
                    <a:p>
                      <a:r>
                        <a:rPr lang="en-US" sz="1400" dirty="0"/>
                        <a:t>Upload images as GEE assets</a:t>
                      </a:r>
                    </a:p>
                  </a:txBody>
                  <a:tcPr/>
                </a:tc>
                <a:tc>
                  <a:txBody>
                    <a:bodyPr/>
                    <a:lstStyle/>
                    <a:p>
                      <a:r>
                        <a:rPr lang="en-US" sz="1400" dirty="0"/>
                        <a:t>In desktop, keep tabs on asset id, polygon name, etc. </a:t>
                      </a:r>
                    </a:p>
                  </a:txBody>
                  <a:tcPr/>
                </a:tc>
                <a:extLst>
                  <a:ext uri="{0D108BD9-81ED-4DB2-BD59-A6C34878D82A}">
                    <a16:rowId xmlns:a16="http://schemas.microsoft.com/office/drawing/2014/main" val="1412931206"/>
                  </a:ext>
                </a:extLst>
              </a:tr>
              <a:tr h="370840">
                <a:tc>
                  <a:txBody>
                    <a:bodyPr/>
                    <a:lstStyle/>
                    <a:p>
                      <a:r>
                        <a:rPr lang="en-US" sz="1400" dirty="0"/>
                        <a:t>4</a:t>
                      </a:r>
                    </a:p>
                  </a:txBody>
                  <a:tcPr/>
                </a:tc>
                <a:tc>
                  <a:txBody>
                    <a:bodyPr/>
                    <a:lstStyle/>
                    <a:p>
                      <a:r>
                        <a:rPr lang="en-US" sz="1400" dirty="0"/>
                        <a:t>Delineate individual fields, natural veg, </a:t>
                      </a:r>
                      <a:r>
                        <a:rPr lang="en-US" sz="1400" dirty="0" err="1"/>
                        <a:t>agri</a:t>
                      </a:r>
                      <a:r>
                        <a:rPr lang="en-US" sz="1400" dirty="0"/>
                        <a:t>, urban (houses) and center pivot in Planet imagery, and export as asset into the folder Planet Validation Data. The difference between fields and </a:t>
                      </a:r>
                      <a:r>
                        <a:rPr lang="en-US" sz="1400" dirty="0" err="1"/>
                        <a:t>agri</a:t>
                      </a:r>
                      <a:r>
                        <a:rPr lang="en-US" sz="1400" dirty="0"/>
                        <a:t> is that the fields contain individual (</a:t>
                      </a:r>
                      <a:r>
                        <a:rPr lang="en-US" sz="1400" dirty="0" err="1"/>
                        <a:t>usu</a:t>
                      </a:r>
                      <a:r>
                        <a:rPr lang="en-US" sz="1400" dirty="0"/>
                        <a:t> square) fields for timing observation purposes, whereas the </a:t>
                      </a:r>
                      <a:r>
                        <a:rPr lang="en-US" sz="1400" dirty="0" err="1"/>
                        <a:t>agri</a:t>
                      </a:r>
                      <a:r>
                        <a:rPr lang="en-US" sz="1400" dirty="0"/>
                        <a:t> contains lumped </a:t>
                      </a:r>
                      <a:r>
                        <a:rPr lang="en-US" sz="1400" dirty="0" err="1"/>
                        <a:t>agri</a:t>
                      </a:r>
                      <a:r>
                        <a:rPr lang="en-US" sz="1400" dirty="0"/>
                        <a:t> for land classification (natural vs </a:t>
                      </a:r>
                      <a:r>
                        <a:rPr lang="en-US" sz="1400" dirty="0" err="1"/>
                        <a:t>agri</a:t>
                      </a:r>
                      <a:r>
                        <a:rPr lang="en-US" sz="1400" dirty="0"/>
                        <a:t>) purposes.</a:t>
                      </a:r>
                    </a:p>
                  </a:txBody>
                  <a:tcPr/>
                </a:tc>
                <a:tc>
                  <a:txBody>
                    <a:bodyPr/>
                    <a:lstStyle/>
                    <a:p>
                      <a:r>
                        <a:rPr lang="en-US" sz="1400" dirty="0"/>
                        <a:t>GEE: </a:t>
                      </a:r>
                      <a:r>
                        <a:rPr lang="en-US" sz="1400" dirty="0" err="1"/>
                        <a:t>LandCover</a:t>
                      </a:r>
                      <a:r>
                        <a:rPr lang="en-US" sz="1400" dirty="0"/>
                        <a:t>/Planet manual Field Delineation or Planet OBIA</a:t>
                      </a:r>
                    </a:p>
                  </a:txBody>
                  <a:tcPr/>
                </a:tc>
                <a:extLst>
                  <a:ext uri="{0D108BD9-81ED-4DB2-BD59-A6C34878D82A}">
                    <a16:rowId xmlns:a16="http://schemas.microsoft.com/office/drawing/2014/main" val="124220438"/>
                  </a:ext>
                </a:extLst>
              </a:tr>
              <a:tr h="348399">
                <a:tc>
                  <a:txBody>
                    <a:bodyPr/>
                    <a:lstStyle/>
                    <a:p>
                      <a:r>
                        <a:rPr lang="en-US" sz="1400" dirty="0"/>
                        <a:t>5</a:t>
                      </a:r>
                    </a:p>
                  </a:txBody>
                  <a:tcPr/>
                </a:tc>
                <a:tc>
                  <a:txBody>
                    <a:bodyPr/>
                    <a:lstStyle/>
                    <a:p>
                      <a:r>
                        <a:rPr lang="en-US" sz="1400" dirty="0"/>
                        <a:t>Step through fields in CAR poly and record observed crop timing, export observations as feature collection to asset. </a:t>
                      </a:r>
                    </a:p>
                    <a:p>
                      <a:r>
                        <a:rPr lang="en-US" sz="1400" dirty="0"/>
                        <a:t>0 for SC, 1 for DC, 3 for TC or DC + failed first crop (2 is other </a:t>
                      </a:r>
                      <a:r>
                        <a:rPr lang="en-US" sz="1400" dirty="0" err="1"/>
                        <a:t>agri</a:t>
                      </a:r>
                      <a:r>
                        <a:rPr lang="en-US" sz="1400" dirty="0"/>
                        <a:t> in Jake’s classification)</a:t>
                      </a:r>
                    </a:p>
                  </a:txBody>
                  <a:tcPr/>
                </a:tc>
                <a:tc>
                  <a:txBody>
                    <a:bodyPr/>
                    <a:lstStyle/>
                    <a:p>
                      <a:r>
                        <a:rPr lang="en-US" sz="1400" dirty="0"/>
                        <a:t>GEE: Planet Create Validation Data v2</a:t>
                      </a:r>
                    </a:p>
                  </a:txBody>
                  <a:tcPr/>
                </a:tc>
                <a:extLst>
                  <a:ext uri="{0D108BD9-81ED-4DB2-BD59-A6C34878D82A}">
                    <a16:rowId xmlns:a16="http://schemas.microsoft.com/office/drawing/2014/main" val="1467197189"/>
                  </a:ext>
                </a:extLst>
              </a:tr>
              <a:tr h="370840">
                <a:tc>
                  <a:txBody>
                    <a:bodyPr/>
                    <a:lstStyle/>
                    <a:p>
                      <a:r>
                        <a:rPr lang="en-US" sz="1400" dirty="0"/>
                        <a:t>6</a:t>
                      </a:r>
                    </a:p>
                  </a:txBody>
                  <a:tcPr/>
                </a:tc>
                <a:tc>
                  <a:txBody>
                    <a:bodyPr/>
                    <a:lstStyle/>
                    <a:p>
                      <a:r>
                        <a:rPr lang="en-US" sz="1400" dirty="0"/>
                        <a:t>Turn feature collection of observations into validation image, use to do validation. The following are turned into dictionaries of images (or simply images): the observed plant/harvest times; the observed cropping intensity; the observed land cover (</a:t>
                      </a:r>
                      <a:r>
                        <a:rPr lang="en-US" sz="1400" dirty="0" err="1"/>
                        <a:t>agri</a:t>
                      </a:r>
                      <a:r>
                        <a:rPr lang="en-US" sz="1400" dirty="0"/>
                        <a:t> - 10, center pivot - 20, natural - 30, urban – 40). Use images to do validation of timing and land cover maps.</a:t>
                      </a:r>
                    </a:p>
                  </a:txBody>
                  <a:tcPr/>
                </a:tc>
                <a:tc>
                  <a:txBody>
                    <a:bodyPr/>
                    <a:lstStyle/>
                    <a:p>
                      <a:r>
                        <a:rPr lang="en-US" sz="1400" dirty="0"/>
                        <a:t>GEE: Planet Do Validation</a:t>
                      </a:r>
                    </a:p>
                  </a:txBody>
                  <a:tcPr/>
                </a:tc>
                <a:extLst>
                  <a:ext uri="{0D108BD9-81ED-4DB2-BD59-A6C34878D82A}">
                    <a16:rowId xmlns:a16="http://schemas.microsoft.com/office/drawing/2014/main" val="2733094096"/>
                  </a:ext>
                </a:extLst>
              </a:tr>
            </a:tbl>
          </a:graphicData>
        </a:graphic>
      </p:graphicFrame>
      <p:sp>
        <p:nvSpPr>
          <p:cNvPr id="4" name="Rectangle 3">
            <a:extLst>
              <a:ext uri="{FF2B5EF4-FFF2-40B4-BE49-F238E27FC236}">
                <a16:creationId xmlns:a16="http://schemas.microsoft.com/office/drawing/2014/main" id="{7064BD63-7B13-431B-98DA-EB15AE0E14DF}"/>
              </a:ext>
            </a:extLst>
          </p:cNvPr>
          <p:cNvSpPr/>
          <p:nvPr/>
        </p:nvSpPr>
        <p:spPr>
          <a:xfrm>
            <a:off x="191588" y="506559"/>
            <a:ext cx="4728567" cy="1631216"/>
          </a:xfrm>
          <a:prstGeom prst="rect">
            <a:avLst/>
          </a:prstGeom>
        </p:spPr>
        <p:txBody>
          <a:bodyPr wrap="square">
            <a:spAutoFit/>
          </a:bodyPr>
          <a:lstStyle/>
          <a:p>
            <a:r>
              <a:rPr lang="en-US" sz="1000" b="1" dirty="0"/>
              <a:t>Uploading planet images as GEE asset</a:t>
            </a:r>
          </a:p>
          <a:p>
            <a:pPr marL="285750" indent="-285750">
              <a:buFont typeface="Arial" panose="020B0604020202020204" pitchFamily="34" charset="0"/>
              <a:buChar char="•"/>
            </a:pPr>
            <a:r>
              <a:rPr lang="en-US" sz="1000" dirty="0"/>
              <a:t>Properties of each image in </a:t>
            </a:r>
            <a:r>
              <a:rPr lang="en-US" sz="1000" dirty="0" err="1"/>
              <a:t>PlanetLabs</a:t>
            </a:r>
            <a:r>
              <a:rPr lang="en-US" sz="1000" dirty="0"/>
              <a:t> folder</a:t>
            </a:r>
          </a:p>
          <a:p>
            <a:pPr marL="742950" lvl="1" indent="-285750">
              <a:buFont typeface="Arial" panose="020B0604020202020204" pitchFamily="34" charset="0"/>
              <a:buChar char="•"/>
            </a:pPr>
            <a:r>
              <a:rPr lang="en-US" sz="1000" dirty="0"/>
              <a:t>Year, Month, Day</a:t>
            </a:r>
          </a:p>
          <a:p>
            <a:pPr marL="742950" lvl="1" indent="-285750">
              <a:buFont typeface="Arial" panose="020B0604020202020204" pitchFamily="34" charset="0"/>
              <a:buChar char="•"/>
            </a:pPr>
            <a:r>
              <a:rPr lang="en-US" sz="1000" dirty="0"/>
              <a:t>Satellite</a:t>
            </a:r>
          </a:p>
          <a:p>
            <a:pPr marL="1200150" lvl="2" indent="-285750">
              <a:buFont typeface="Arial" panose="020B0604020202020204" pitchFamily="34" charset="0"/>
              <a:buChar char="•"/>
            </a:pPr>
            <a:r>
              <a:rPr lang="en-US" sz="1000" dirty="0"/>
              <a:t>PS_analytic_4band</a:t>
            </a:r>
          </a:p>
          <a:p>
            <a:pPr marL="1200150" lvl="2" indent="-285750">
              <a:buFont typeface="Arial" panose="020B0604020202020204" pitchFamily="34" charset="0"/>
              <a:buChar char="•"/>
            </a:pPr>
            <a:r>
              <a:rPr lang="en-US" sz="1000" dirty="0" err="1"/>
              <a:t>RE_ortho_analytic</a:t>
            </a:r>
            <a:endParaRPr lang="en-US" sz="1000" dirty="0"/>
          </a:p>
          <a:p>
            <a:pPr marL="1200150" lvl="2" indent="-285750">
              <a:buFont typeface="Arial" panose="020B0604020202020204" pitchFamily="34" charset="0"/>
              <a:buChar char="•"/>
            </a:pPr>
            <a:r>
              <a:rPr lang="en-US" sz="1000" dirty="0" err="1"/>
              <a:t>PS_ortho_analytic</a:t>
            </a:r>
            <a:endParaRPr lang="en-US" sz="1000" dirty="0"/>
          </a:p>
          <a:p>
            <a:pPr marL="285750" indent="-285750">
              <a:buFont typeface="Arial" panose="020B0604020202020204" pitchFamily="34" charset="0"/>
              <a:buChar char="•"/>
            </a:pPr>
            <a:r>
              <a:rPr lang="en-US" sz="1000" dirty="0"/>
              <a:t>Asset name is same as the description used in downloading from Planet web site</a:t>
            </a:r>
          </a:p>
          <a:p>
            <a:pPr marL="285750" indent="-285750">
              <a:buFont typeface="Arial" panose="020B0604020202020204" pitchFamily="34" charset="0"/>
              <a:buChar char="•"/>
            </a:pPr>
            <a:r>
              <a:rPr lang="en-US" sz="1000" dirty="0"/>
              <a:t>Lookup table in desktop has Planet order number and description and GEE asset name</a:t>
            </a:r>
          </a:p>
        </p:txBody>
      </p:sp>
    </p:spTree>
    <p:extLst>
      <p:ext uri="{BB962C8B-B14F-4D97-AF65-F5344CB8AC3E}">
        <p14:creationId xmlns:p14="http://schemas.microsoft.com/office/powerpoint/2010/main" val="16476944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5C7FE65-D627-4853-B3A1-41B3DE508CF5}"/>
              </a:ext>
            </a:extLst>
          </p:cNvPr>
          <p:cNvSpPr txBox="1"/>
          <p:nvPr/>
        </p:nvSpPr>
        <p:spPr>
          <a:xfrm>
            <a:off x="4189645" y="2547343"/>
            <a:ext cx="3812710" cy="461665"/>
          </a:xfrm>
          <a:prstGeom prst="rect">
            <a:avLst/>
          </a:prstGeom>
          <a:noFill/>
        </p:spPr>
        <p:txBody>
          <a:bodyPr wrap="none" rtlCol="0">
            <a:spAutoFit/>
          </a:bodyPr>
          <a:lstStyle/>
          <a:p>
            <a:r>
              <a:rPr lang="en-US" sz="2400" dirty="0"/>
              <a:t>Land cover classification plan</a:t>
            </a:r>
          </a:p>
        </p:txBody>
      </p:sp>
    </p:spTree>
    <p:extLst>
      <p:ext uri="{BB962C8B-B14F-4D97-AF65-F5344CB8AC3E}">
        <p14:creationId xmlns:p14="http://schemas.microsoft.com/office/powerpoint/2010/main" val="11057533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9547EDA-5F7E-4994-A065-7A12AF6E1E8C}"/>
              </a:ext>
            </a:extLst>
          </p:cNvPr>
          <p:cNvSpPr txBox="1"/>
          <p:nvPr/>
        </p:nvSpPr>
        <p:spPr>
          <a:xfrm>
            <a:off x="191588" y="130629"/>
            <a:ext cx="11808823" cy="3693319"/>
          </a:xfrm>
          <a:prstGeom prst="rect">
            <a:avLst/>
          </a:prstGeom>
          <a:noFill/>
        </p:spPr>
        <p:txBody>
          <a:bodyPr wrap="square" rtlCol="0">
            <a:spAutoFit/>
          </a:bodyPr>
          <a:lstStyle/>
          <a:p>
            <a:r>
              <a:rPr lang="en-US" b="1" dirty="0"/>
              <a:t>General problems with land cover classification:</a:t>
            </a:r>
          </a:p>
          <a:p>
            <a:pPr marL="285750" indent="-285750">
              <a:buFontTx/>
              <a:buChar char="-"/>
            </a:pPr>
            <a:endParaRPr lang="en-US" dirty="0"/>
          </a:p>
          <a:p>
            <a:r>
              <a:rPr lang="en-US" dirty="0"/>
              <a:t>1. Training data are few (especially outside of MT) and perhaps erroneous</a:t>
            </a:r>
          </a:p>
          <a:p>
            <a:pPr marL="742950" lvl="1" indent="-285750">
              <a:buFontTx/>
              <a:buChar char="-"/>
            </a:pPr>
            <a:r>
              <a:rPr lang="en-US" dirty="0"/>
              <a:t>New MT training data from Avery</a:t>
            </a:r>
          </a:p>
          <a:p>
            <a:pPr marL="742950" lvl="1" indent="-285750">
              <a:buFontTx/>
              <a:buChar char="-"/>
            </a:pPr>
            <a:r>
              <a:rPr lang="en-US" dirty="0"/>
              <a:t>Pool existing training data across years</a:t>
            </a:r>
          </a:p>
          <a:p>
            <a:pPr marL="742950" lvl="1" indent="-285750">
              <a:buFontTx/>
              <a:buChar char="-"/>
            </a:pPr>
            <a:r>
              <a:rPr lang="en-US" dirty="0"/>
              <a:t>Create new training data from:</a:t>
            </a:r>
          </a:p>
          <a:p>
            <a:pPr marL="1200150" lvl="2" indent="-285750">
              <a:buFontTx/>
              <a:buChar char="-"/>
            </a:pPr>
            <a:r>
              <a:rPr lang="en-US" dirty="0"/>
              <a:t>Planet images</a:t>
            </a:r>
          </a:p>
          <a:p>
            <a:pPr marL="1200150" lvl="2" indent="-285750">
              <a:buFontTx/>
              <a:buChar char="-"/>
            </a:pPr>
            <a:r>
              <a:rPr lang="en-US" dirty="0"/>
              <a:t>Google Earth Pro (visual inspection for soy vs </a:t>
            </a:r>
            <a:r>
              <a:rPr lang="en-US" dirty="0" err="1"/>
              <a:t>nonsoy</a:t>
            </a:r>
            <a:r>
              <a:rPr lang="en-US" dirty="0"/>
              <a:t>)</a:t>
            </a:r>
          </a:p>
          <a:p>
            <a:pPr marL="285750" indent="-285750">
              <a:buFontTx/>
              <a:buChar char="-"/>
            </a:pPr>
            <a:endParaRPr lang="en-US" dirty="0"/>
          </a:p>
          <a:p>
            <a:r>
              <a:rPr lang="en-US" dirty="0"/>
              <a:t>2. Don’t know what characteristics can best separate classes</a:t>
            </a:r>
          </a:p>
          <a:p>
            <a:pPr marL="742950" lvl="1" indent="-285750">
              <a:buFontTx/>
              <a:buChar char="-"/>
            </a:pPr>
            <a:r>
              <a:rPr lang="en-US" dirty="0"/>
              <a:t>Spectrally: Band by band scatterplots to get vegetation index</a:t>
            </a:r>
          </a:p>
          <a:p>
            <a:pPr marL="742950" lvl="1" indent="-285750">
              <a:buFontTx/>
              <a:buChar char="-"/>
            </a:pPr>
            <a:r>
              <a:rPr lang="en-US" dirty="0" err="1"/>
              <a:t>Phenologically</a:t>
            </a:r>
            <a:r>
              <a:rPr lang="en-US" dirty="0"/>
              <a:t>: Temporal principal components</a:t>
            </a:r>
          </a:p>
          <a:p>
            <a:pPr marL="742950" lvl="1" indent="-285750">
              <a:buFontTx/>
              <a:buChar char="-"/>
            </a:pPr>
            <a:r>
              <a:rPr lang="en-US" dirty="0"/>
              <a:t>Trial and error: Test different input data</a:t>
            </a:r>
          </a:p>
        </p:txBody>
      </p:sp>
    </p:spTree>
    <p:extLst>
      <p:ext uri="{BB962C8B-B14F-4D97-AF65-F5344CB8AC3E}">
        <p14:creationId xmlns:p14="http://schemas.microsoft.com/office/powerpoint/2010/main" val="27179385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71DEB38-E2F6-40CF-A322-5D5E66B53AE7}"/>
              </a:ext>
            </a:extLst>
          </p:cNvPr>
          <p:cNvSpPr/>
          <p:nvPr/>
        </p:nvSpPr>
        <p:spPr>
          <a:xfrm>
            <a:off x="104502" y="52322"/>
            <a:ext cx="11982995" cy="2862322"/>
          </a:xfrm>
          <a:prstGeom prst="rect">
            <a:avLst/>
          </a:prstGeom>
          <a:ln>
            <a:solidFill>
              <a:schemeClr val="tx1"/>
            </a:solidFill>
          </a:ln>
        </p:spPr>
        <p:txBody>
          <a:bodyPr wrap="square">
            <a:spAutoFit/>
          </a:bodyPr>
          <a:lstStyle/>
          <a:p>
            <a:r>
              <a:rPr lang="en-US" sz="1200" b="1" dirty="0"/>
              <a:t>Issue 1: soy vs </a:t>
            </a:r>
            <a:r>
              <a:rPr lang="en-US" sz="1200" b="1" dirty="0" err="1"/>
              <a:t>nonsoy</a:t>
            </a:r>
            <a:r>
              <a:rPr lang="en-US" sz="1200" b="1" dirty="0"/>
              <a:t> classification is inaccurate</a:t>
            </a:r>
          </a:p>
          <a:p>
            <a:pPr marL="285750" indent="-285750">
              <a:buFontTx/>
              <a:buChar char="-"/>
            </a:pPr>
            <a:r>
              <a:rPr lang="en-US" sz="1200" dirty="0">
                <a:solidFill>
                  <a:schemeClr val="accent1"/>
                </a:solidFill>
              </a:rPr>
              <a:t>Not enough training data for soy vs non soy in original dataset</a:t>
            </a:r>
          </a:p>
          <a:p>
            <a:pPr marL="285750" indent="-285750">
              <a:buFontTx/>
              <a:buChar char="-"/>
            </a:pPr>
            <a:r>
              <a:rPr lang="en-US" sz="1200" dirty="0">
                <a:solidFill>
                  <a:schemeClr val="accent6"/>
                </a:solidFill>
              </a:rPr>
              <a:t>There’s a lot of timing variation within soy, perhaps more than for soy vs </a:t>
            </a:r>
            <a:r>
              <a:rPr lang="en-US" sz="1200" dirty="0" err="1">
                <a:solidFill>
                  <a:schemeClr val="accent6"/>
                </a:solidFill>
              </a:rPr>
              <a:t>nonsoy</a:t>
            </a:r>
            <a:endParaRPr lang="en-US" sz="1200" dirty="0">
              <a:solidFill>
                <a:schemeClr val="accent6"/>
              </a:solidFill>
            </a:endParaRPr>
          </a:p>
          <a:p>
            <a:pPr marL="285750" indent="-285750">
              <a:buFontTx/>
              <a:buChar char="-"/>
            </a:pPr>
            <a:endParaRPr lang="en-US" sz="1200" b="1" dirty="0"/>
          </a:p>
          <a:p>
            <a:r>
              <a:rPr lang="en-US" sz="1200" b="1" dirty="0"/>
              <a:t>Solution:</a:t>
            </a:r>
          </a:p>
          <a:p>
            <a:pPr marL="342900" indent="-342900">
              <a:buAutoNum type="arabicPeriod"/>
            </a:pPr>
            <a:r>
              <a:rPr lang="en-US" sz="1200" dirty="0">
                <a:solidFill>
                  <a:schemeClr val="accent1"/>
                </a:solidFill>
              </a:rPr>
              <a:t>Use new training dataset based in MT (GEE asset ‘MT_ground_reference_data_PLOS_2017’, 675 points from 2003 to 2015) </a:t>
            </a:r>
          </a:p>
          <a:p>
            <a:pPr marL="342900" indent="-342900">
              <a:buAutoNum type="arabicPeriod"/>
            </a:pPr>
            <a:r>
              <a:rPr lang="en-US" sz="1200" dirty="0">
                <a:solidFill>
                  <a:schemeClr val="accent1"/>
                </a:solidFill>
              </a:rPr>
              <a:t>Train a single classifier across years (to pool up </a:t>
            </a:r>
            <a:r>
              <a:rPr lang="en-US" sz="1200" dirty="0" err="1">
                <a:solidFill>
                  <a:schemeClr val="accent1"/>
                </a:solidFill>
              </a:rPr>
              <a:t>nonsoy</a:t>
            </a:r>
            <a:r>
              <a:rPr lang="en-US" sz="1200" dirty="0">
                <a:solidFill>
                  <a:schemeClr val="accent1"/>
                </a:solidFill>
              </a:rPr>
              <a:t> </a:t>
            </a:r>
            <a:r>
              <a:rPr lang="en-US" sz="1200" dirty="0" err="1">
                <a:solidFill>
                  <a:schemeClr val="accent1"/>
                </a:solidFill>
              </a:rPr>
              <a:t>agri</a:t>
            </a:r>
            <a:r>
              <a:rPr lang="en-US" sz="1200" dirty="0">
                <a:solidFill>
                  <a:schemeClr val="accent1"/>
                </a:solidFill>
              </a:rPr>
              <a:t> training points)</a:t>
            </a:r>
          </a:p>
          <a:p>
            <a:pPr marL="342900" indent="-342900">
              <a:buAutoNum type="arabicPeriod"/>
            </a:pPr>
            <a:r>
              <a:rPr lang="en-US" sz="1200" dirty="0">
                <a:solidFill>
                  <a:schemeClr val="accent6"/>
                </a:solidFill>
              </a:rPr>
              <a:t>Improve the input data by determining what separates soy from </a:t>
            </a:r>
            <a:r>
              <a:rPr lang="en-US" sz="1200" dirty="0" err="1">
                <a:solidFill>
                  <a:schemeClr val="accent6"/>
                </a:solidFill>
              </a:rPr>
              <a:t>nonsoy</a:t>
            </a:r>
            <a:endParaRPr lang="en-US" sz="1200" dirty="0">
              <a:solidFill>
                <a:schemeClr val="accent6"/>
              </a:solidFill>
            </a:endParaRPr>
          </a:p>
          <a:p>
            <a:pPr marL="800100" lvl="1" indent="-342900">
              <a:buFont typeface="Arial" panose="020B0604020202020204" pitchFamily="34" charset="0"/>
              <a:buChar char="•"/>
            </a:pPr>
            <a:r>
              <a:rPr lang="en-US" sz="1200" dirty="0">
                <a:solidFill>
                  <a:schemeClr val="accent6"/>
                </a:solidFill>
              </a:rPr>
              <a:t>Spectrally: Create band-by-band scatterplots using Sentinel in GEE. Look at multiband indices.</a:t>
            </a:r>
          </a:p>
          <a:p>
            <a:pPr marL="800100" lvl="1" indent="-342900">
              <a:buFont typeface="Arial" panose="020B0604020202020204" pitchFamily="34" charset="0"/>
              <a:buChar char="•"/>
            </a:pPr>
            <a:r>
              <a:rPr lang="en-US" sz="1200" dirty="0" err="1">
                <a:solidFill>
                  <a:schemeClr val="accent6"/>
                </a:solidFill>
              </a:rPr>
              <a:t>Phenologically</a:t>
            </a:r>
            <a:r>
              <a:rPr lang="en-US" sz="1200" dirty="0">
                <a:solidFill>
                  <a:schemeClr val="accent6"/>
                </a:solidFill>
              </a:rPr>
              <a:t>: Temporal principle components applied to individual pixels to find principle trajectories that give the most variation</a:t>
            </a:r>
          </a:p>
          <a:p>
            <a:pPr marL="1257300" lvl="2" indent="-342900">
              <a:buFont typeface="Arial" panose="020B0604020202020204" pitchFamily="34" charset="0"/>
              <a:buChar char="•"/>
            </a:pPr>
            <a:r>
              <a:rPr lang="en-US" sz="1200" dirty="0">
                <a:solidFill>
                  <a:schemeClr val="accent6"/>
                </a:solidFill>
              </a:rPr>
              <a:t>See the full variety of soy vs non soy timing. See whether SC/DC soy varies more than soy vs </a:t>
            </a:r>
            <a:r>
              <a:rPr lang="en-US" sz="1200" dirty="0" err="1">
                <a:solidFill>
                  <a:schemeClr val="accent6"/>
                </a:solidFill>
              </a:rPr>
              <a:t>nonsoy</a:t>
            </a:r>
            <a:endParaRPr lang="en-US" sz="1200" dirty="0">
              <a:solidFill>
                <a:schemeClr val="accent6"/>
              </a:solidFill>
            </a:endParaRPr>
          </a:p>
          <a:p>
            <a:pPr marL="800100" lvl="1" indent="-342900">
              <a:buFont typeface="Arial" panose="020B0604020202020204" pitchFamily="34" charset="0"/>
              <a:buChar char="•"/>
            </a:pPr>
            <a:r>
              <a:rPr lang="en-US" sz="1200" dirty="0">
                <a:solidFill>
                  <a:schemeClr val="accent6"/>
                </a:solidFill>
              </a:rPr>
              <a:t>Use this information to update input data (right now: 8 day aqua composite + 32 day Landsat NDVI + terrain)</a:t>
            </a:r>
          </a:p>
          <a:p>
            <a:pPr marL="342900" indent="-342900">
              <a:buAutoNum type="arabicPeriod"/>
            </a:pPr>
            <a:r>
              <a:rPr lang="en-US" sz="1200" dirty="0">
                <a:solidFill>
                  <a:schemeClr val="accent1"/>
                </a:solidFill>
              </a:rPr>
              <a:t>Create new soy vs </a:t>
            </a:r>
            <a:r>
              <a:rPr lang="en-US" sz="1200" dirty="0" err="1">
                <a:solidFill>
                  <a:schemeClr val="accent1"/>
                </a:solidFill>
              </a:rPr>
              <a:t>nonsoy</a:t>
            </a:r>
            <a:r>
              <a:rPr lang="en-US" sz="1200" dirty="0">
                <a:solidFill>
                  <a:schemeClr val="accent1"/>
                </a:solidFill>
              </a:rPr>
              <a:t> training in </a:t>
            </a:r>
            <a:r>
              <a:rPr lang="en-US" sz="1200" dirty="0" err="1">
                <a:solidFill>
                  <a:schemeClr val="accent1"/>
                </a:solidFill>
              </a:rPr>
              <a:t>Matopiba</a:t>
            </a:r>
            <a:r>
              <a:rPr lang="en-US" sz="1200" dirty="0">
                <a:solidFill>
                  <a:schemeClr val="accent1"/>
                </a:solidFill>
              </a:rPr>
              <a:t> and other areas of Brazil</a:t>
            </a:r>
          </a:p>
          <a:p>
            <a:pPr marL="800100" lvl="1" indent="-342900">
              <a:buFont typeface="Arial" panose="020B0604020202020204" pitchFamily="34" charset="0"/>
              <a:buChar char="•"/>
            </a:pPr>
            <a:r>
              <a:rPr lang="en-US" sz="1200" dirty="0">
                <a:solidFill>
                  <a:schemeClr val="accent1"/>
                </a:solidFill>
              </a:rPr>
              <a:t>Visually: Take the set of existing training points and look in Google Earth Pro for row patterning of soy vs </a:t>
            </a:r>
            <a:r>
              <a:rPr lang="en-US" sz="1200" dirty="0" err="1">
                <a:solidFill>
                  <a:schemeClr val="accent1"/>
                </a:solidFill>
              </a:rPr>
              <a:t>nonsoy</a:t>
            </a:r>
            <a:r>
              <a:rPr lang="en-US" sz="1200" dirty="0">
                <a:solidFill>
                  <a:schemeClr val="accent1"/>
                </a:solidFill>
              </a:rPr>
              <a:t> to create new training points</a:t>
            </a:r>
          </a:p>
          <a:p>
            <a:pPr marL="800100" lvl="1" indent="-342900">
              <a:buFont typeface="Arial" panose="020B0604020202020204" pitchFamily="34" charset="0"/>
              <a:buChar char="•"/>
            </a:pPr>
            <a:r>
              <a:rPr lang="en-US" sz="1200" dirty="0">
                <a:solidFill>
                  <a:schemeClr val="accent1"/>
                </a:solidFill>
              </a:rPr>
              <a:t>Search for more ground truth data… upcoming survey of soy farms in Brazil</a:t>
            </a:r>
          </a:p>
        </p:txBody>
      </p:sp>
      <p:sp>
        <p:nvSpPr>
          <p:cNvPr id="3" name="Rectangle 2">
            <a:extLst>
              <a:ext uri="{FF2B5EF4-FFF2-40B4-BE49-F238E27FC236}">
                <a16:creationId xmlns:a16="http://schemas.microsoft.com/office/drawing/2014/main" id="{68874149-D8F1-4DE0-9267-C9CDBE876EA2}"/>
              </a:ext>
            </a:extLst>
          </p:cNvPr>
          <p:cNvSpPr/>
          <p:nvPr/>
        </p:nvSpPr>
        <p:spPr>
          <a:xfrm>
            <a:off x="104499" y="2988884"/>
            <a:ext cx="11982995" cy="2308324"/>
          </a:xfrm>
          <a:prstGeom prst="rect">
            <a:avLst/>
          </a:prstGeom>
          <a:ln>
            <a:solidFill>
              <a:schemeClr val="tx1"/>
            </a:solidFill>
          </a:ln>
        </p:spPr>
        <p:txBody>
          <a:bodyPr wrap="square">
            <a:spAutoFit/>
          </a:bodyPr>
          <a:lstStyle/>
          <a:p>
            <a:r>
              <a:rPr lang="en-US" sz="1200" b="1" dirty="0"/>
              <a:t>Issue 2: SC soy vs DC soy classification is inaccurate</a:t>
            </a:r>
          </a:p>
          <a:p>
            <a:pPr marL="285750" indent="-285750">
              <a:buFontTx/>
              <a:buChar char="-"/>
            </a:pPr>
            <a:r>
              <a:rPr lang="en-US" sz="1200" dirty="0"/>
              <a:t>Sensitive to the set of input training points. Potential reasons: </a:t>
            </a:r>
          </a:p>
          <a:p>
            <a:pPr marL="742950" lvl="1" indent="-285750">
              <a:buFontTx/>
              <a:buChar char="-"/>
            </a:pPr>
            <a:r>
              <a:rPr lang="en-US" sz="1200" dirty="0">
                <a:solidFill>
                  <a:schemeClr val="accent1"/>
                </a:solidFill>
              </a:rPr>
              <a:t>Training points aren’t capturing the range of SC vs DC, or are badly geolocated</a:t>
            </a:r>
          </a:p>
          <a:p>
            <a:pPr marL="742950" lvl="1" indent="-285750">
              <a:buFontTx/>
              <a:buChar char="-"/>
            </a:pPr>
            <a:r>
              <a:rPr lang="en-US" sz="1200" dirty="0">
                <a:solidFill>
                  <a:schemeClr val="accent6"/>
                </a:solidFill>
              </a:rPr>
              <a:t>Input bands aren’t temporally refined/appropriate</a:t>
            </a:r>
          </a:p>
          <a:p>
            <a:endParaRPr lang="en-US" sz="1200" dirty="0"/>
          </a:p>
          <a:p>
            <a:r>
              <a:rPr lang="en-US" sz="1200" b="1" dirty="0"/>
              <a:t>Solution:</a:t>
            </a:r>
          </a:p>
          <a:p>
            <a:pPr marL="285750" indent="-285750">
              <a:buFontTx/>
              <a:buChar char="-"/>
            </a:pPr>
            <a:r>
              <a:rPr lang="en-US" sz="1200" dirty="0">
                <a:solidFill>
                  <a:schemeClr val="accent1"/>
                </a:solidFill>
              </a:rPr>
              <a:t>Generate training data for crop intensity, especially outside of MT, using Planet imagery. Pay attention to triple cropping/failed first crops – add more nuanced crop intensity classifications. Add in new training dataset (PLOS) for MT. Use these to redo SC/DC classifications.</a:t>
            </a:r>
          </a:p>
          <a:p>
            <a:pPr marL="285750" indent="-285750">
              <a:buFontTx/>
              <a:buChar char="-"/>
            </a:pPr>
            <a:r>
              <a:rPr lang="en-US" sz="1200" dirty="0">
                <a:solidFill>
                  <a:schemeClr val="accent6"/>
                </a:solidFill>
              </a:rPr>
              <a:t>Temporal principle components: categorize trajectories of SC vs DC to pinpoint what can best separate them in each region</a:t>
            </a:r>
          </a:p>
          <a:p>
            <a:pPr marL="285750" indent="-285750">
              <a:buFontTx/>
              <a:buChar char="-"/>
            </a:pPr>
            <a:r>
              <a:rPr lang="en-US" sz="1200" dirty="0">
                <a:solidFill>
                  <a:schemeClr val="accent6"/>
                </a:solidFill>
              </a:rPr>
              <a:t>New input bands: </a:t>
            </a:r>
          </a:p>
          <a:p>
            <a:pPr marL="742950" lvl="1" indent="-285750">
              <a:buFontTx/>
              <a:buChar char="-"/>
            </a:pPr>
            <a:r>
              <a:rPr lang="en-US" sz="1200" dirty="0">
                <a:solidFill>
                  <a:schemeClr val="accent6"/>
                </a:solidFill>
              </a:rPr>
              <a:t>Peak detection method -&gt; dates of peaks (use dates of certain events, in addition to actual EVI values, as training)</a:t>
            </a:r>
          </a:p>
          <a:p>
            <a:pPr marL="742950" lvl="1" indent="-285750">
              <a:buFontTx/>
              <a:buChar char="-"/>
            </a:pPr>
            <a:r>
              <a:rPr lang="en-US" sz="1200" dirty="0">
                <a:solidFill>
                  <a:schemeClr val="accent6"/>
                </a:solidFill>
              </a:rPr>
              <a:t>Sentinel 2 (higher temporal resolution)</a:t>
            </a:r>
          </a:p>
        </p:txBody>
      </p:sp>
      <p:sp>
        <p:nvSpPr>
          <p:cNvPr id="4" name="Rectangle 3">
            <a:extLst>
              <a:ext uri="{FF2B5EF4-FFF2-40B4-BE49-F238E27FC236}">
                <a16:creationId xmlns:a16="http://schemas.microsoft.com/office/drawing/2014/main" id="{E593D363-75B7-4D73-B766-D82E8720A322}"/>
              </a:ext>
            </a:extLst>
          </p:cNvPr>
          <p:cNvSpPr/>
          <p:nvPr/>
        </p:nvSpPr>
        <p:spPr>
          <a:xfrm>
            <a:off x="113211" y="5370247"/>
            <a:ext cx="11965579" cy="1384995"/>
          </a:xfrm>
          <a:prstGeom prst="rect">
            <a:avLst/>
          </a:prstGeom>
          <a:ln>
            <a:solidFill>
              <a:schemeClr val="tx1"/>
            </a:solidFill>
          </a:ln>
        </p:spPr>
        <p:txBody>
          <a:bodyPr wrap="square">
            <a:spAutoFit/>
          </a:bodyPr>
          <a:lstStyle/>
          <a:p>
            <a:r>
              <a:rPr lang="en-US" sz="1200" b="1" dirty="0"/>
              <a:t>Issue 3: center pivot classification</a:t>
            </a:r>
          </a:p>
          <a:p>
            <a:pPr marL="285750" indent="-285750">
              <a:buFontTx/>
              <a:buChar char="-"/>
            </a:pPr>
            <a:endParaRPr lang="en-US" sz="1200" dirty="0"/>
          </a:p>
          <a:p>
            <a:r>
              <a:rPr lang="en-US" sz="1200" b="1" dirty="0"/>
              <a:t>Solution:</a:t>
            </a:r>
          </a:p>
          <a:p>
            <a:pPr marL="285750" indent="-285750">
              <a:buFontTx/>
              <a:buChar char="-"/>
            </a:pPr>
            <a:r>
              <a:rPr lang="en-US" sz="1200" dirty="0"/>
              <a:t>Take the difference of the annual min and max EVI, use the difference to find the circle. Then do object based classification of the circle in GEE. Try this with Sentinel for higher revisit time compared to Landsat (get irrigation in recent years)</a:t>
            </a:r>
          </a:p>
          <a:p>
            <a:pPr marL="742950" lvl="1" indent="-285750">
              <a:buFontTx/>
              <a:buChar char="-"/>
            </a:pPr>
            <a:r>
              <a:rPr lang="en-US" sz="1200" dirty="0"/>
              <a:t>Doesn’t solve raster -&gt; vector issue at scale, but could avoid certain densities of center pivot using only the raster layer</a:t>
            </a:r>
          </a:p>
          <a:p>
            <a:pPr marL="285750" indent="-285750">
              <a:buFontTx/>
              <a:buChar char="-"/>
            </a:pPr>
            <a:r>
              <a:rPr lang="en-US" sz="1200" dirty="0"/>
              <a:t>Ask Jill Danes at Stanford about center pivot in Brazil</a:t>
            </a:r>
          </a:p>
        </p:txBody>
      </p:sp>
    </p:spTree>
    <p:extLst>
      <p:ext uri="{BB962C8B-B14F-4D97-AF65-F5344CB8AC3E}">
        <p14:creationId xmlns:p14="http://schemas.microsoft.com/office/powerpoint/2010/main" val="21382530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p:cNvSpPr txBox="1"/>
          <p:nvPr/>
        </p:nvSpPr>
        <p:spPr>
          <a:xfrm>
            <a:off x="5752353" y="2390588"/>
            <a:ext cx="772868" cy="461665"/>
          </a:xfrm>
          <a:prstGeom prst="rect">
            <a:avLst/>
          </a:prstGeom>
          <a:noFill/>
        </p:spPr>
        <p:txBody>
          <a:bodyPr wrap="none" rtlCol="0">
            <a:spAutoFit/>
          </a:bodyPr>
          <a:lstStyle/>
          <a:p>
            <a:r>
              <a:rPr lang="en-US" sz="2400" dirty="0"/>
              <a:t>Next</a:t>
            </a:r>
          </a:p>
        </p:txBody>
      </p:sp>
    </p:spTree>
    <p:extLst>
      <p:ext uri="{BB962C8B-B14F-4D97-AF65-F5344CB8AC3E}">
        <p14:creationId xmlns:p14="http://schemas.microsoft.com/office/powerpoint/2010/main" val="27760060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48757" y="289679"/>
            <a:ext cx="10497496" cy="2308324"/>
          </a:xfrm>
          <a:prstGeom prst="rect">
            <a:avLst/>
          </a:prstGeom>
          <a:noFill/>
        </p:spPr>
        <p:txBody>
          <a:bodyPr wrap="square" rtlCol="0">
            <a:spAutoFit/>
          </a:bodyPr>
          <a:lstStyle/>
          <a:p>
            <a:r>
              <a:rPr lang="en-US" b="1" dirty="0"/>
              <a:t>Next: </a:t>
            </a:r>
          </a:p>
          <a:p>
            <a:endParaRPr lang="en-US" dirty="0"/>
          </a:p>
          <a:p>
            <a:pPr marL="285750" indent="-285750">
              <a:buFontTx/>
              <a:buChar char="-"/>
            </a:pPr>
            <a:r>
              <a:rPr lang="en-US" dirty="0"/>
              <a:t>Under OBIA script in GEE training, for object based image analysis, see if can automatically get me individual fields</a:t>
            </a:r>
          </a:p>
          <a:p>
            <a:pPr marL="285750" indent="-285750">
              <a:buFontTx/>
              <a:buChar char="-"/>
            </a:pPr>
            <a:r>
              <a:rPr lang="en-US" dirty="0"/>
              <a:t>For classification Jake’s way: combine all years’ data to train one giant classifier instead of training and classifying for specific years’ data? (that way can use one year’s training points to classify another year)</a:t>
            </a:r>
          </a:p>
          <a:p>
            <a:pPr marL="285750" indent="-285750">
              <a:buFontTx/>
              <a:buChar char="-"/>
            </a:pPr>
            <a:r>
              <a:rPr lang="en-US" dirty="0"/>
              <a:t>Select new Planet imagery locations in Mato Grosso</a:t>
            </a:r>
          </a:p>
          <a:p>
            <a:pPr marL="742950" lvl="1" indent="-285750">
              <a:buFontTx/>
              <a:buChar char="-"/>
            </a:pPr>
            <a:r>
              <a:rPr lang="en-US" dirty="0"/>
              <a:t>Dense area of soy training points</a:t>
            </a:r>
          </a:p>
        </p:txBody>
      </p:sp>
      <p:sp>
        <p:nvSpPr>
          <p:cNvPr id="3" name="Rectangle 2"/>
          <p:cNvSpPr/>
          <p:nvPr/>
        </p:nvSpPr>
        <p:spPr>
          <a:xfrm>
            <a:off x="2966048" y="3924460"/>
            <a:ext cx="6096000" cy="2308324"/>
          </a:xfrm>
          <a:prstGeom prst="rect">
            <a:avLst/>
          </a:prstGeom>
        </p:spPr>
        <p:txBody>
          <a:bodyPr>
            <a:spAutoFit/>
          </a:bodyPr>
          <a:lstStyle/>
          <a:p>
            <a:r>
              <a:rPr lang="en-US" dirty="0" err="1"/>
              <a:t>Colab</a:t>
            </a:r>
            <a:r>
              <a:rPr lang="en-US" dirty="0"/>
              <a:t>: best way to use Python API with GEE (</a:t>
            </a:r>
            <a:r>
              <a:rPr lang="en-US" dirty="0" err="1"/>
              <a:t>ipython</a:t>
            </a:r>
            <a:r>
              <a:rPr lang="en-US" dirty="0"/>
              <a:t> notebook server)</a:t>
            </a:r>
          </a:p>
          <a:p>
            <a:r>
              <a:rPr lang="en-US" dirty="0"/>
              <a:t>Do pip install </a:t>
            </a:r>
            <a:r>
              <a:rPr lang="en-US" dirty="0" err="1"/>
              <a:t>earthengine-api</a:t>
            </a:r>
            <a:r>
              <a:rPr lang="en-US" dirty="0"/>
              <a:t> in </a:t>
            </a:r>
            <a:r>
              <a:rPr lang="en-US" dirty="0" err="1"/>
              <a:t>colab</a:t>
            </a:r>
            <a:r>
              <a:rPr lang="en-US" dirty="0"/>
              <a:t> to get virtual machine</a:t>
            </a:r>
          </a:p>
          <a:p>
            <a:r>
              <a:rPr lang="en-US" dirty="0"/>
              <a:t>Import </a:t>
            </a:r>
            <a:r>
              <a:rPr lang="en-US" dirty="0" err="1"/>
              <a:t>ee</a:t>
            </a:r>
            <a:endParaRPr lang="en-US" dirty="0"/>
          </a:p>
          <a:p>
            <a:r>
              <a:rPr lang="en-US" dirty="0" err="1"/>
              <a:t>ee.Initialize</a:t>
            </a:r>
            <a:r>
              <a:rPr lang="en-US" dirty="0"/>
              <a:t>()</a:t>
            </a:r>
          </a:p>
          <a:p>
            <a:r>
              <a:rPr lang="en-US" dirty="0" err="1"/>
              <a:t>ee.batch.Task.list</a:t>
            </a:r>
            <a:r>
              <a:rPr lang="en-US" dirty="0"/>
              <a:t>() – proves can use earth engine</a:t>
            </a:r>
          </a:p>
          <a:p>
            <a:r>
              <a:rPr lang="en-US" dirty="0"/>
              <a:t>Docs: </a:t>
            </a:r>
            <a:r>
              <a:rPr lang="en-US" dirty="0" err="1"/>
              <a:t>github</a:t>
            </a:r>
            <a:r>
              <a:rPr lang="en-US" dirty="0"/>
              <a:t>/</a:t>
            </a:r>
            <a:r>
              <a:rPr lang="en-US" dirty="0" err="1"/>
              <a:t>earthengine-api</a:t>
            </a:r>
            <a:r>
              <a:rPr lang="en-US" dirty="0"/>
              <a:t> -&gt; python -&gt; examples -&gt; </a:t>
            </a:r>
            <a:r>
              <a:rPr lang="en-US" dirty="0" err="1"/>
              <a:t>ipynb</a:t>
            </a:r>
            <a:r>
              <a:rPr lang="en-US" dirty="0"/>
              <a:t> -&gt; example stuff</a:t>
            </a:r>
          </a:p>
        </p:txBody>
      </p:sp>
    </p:spTree>
    <p:extLst>
      <p:ext uri="{BB962C8B-B14F-4D97-AF65-F5344CB8AC3E}">
        <p14:creationId xmlns:p14="http://schemas.microsoft.com/office/powerpoint/2010/main" val="129369663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93059" y="597647"/>
            <a:ext cx="11003524" cy="2308324"/>
          </a:xfrm>
          <a:prstGeom prst="rect">
            <a:avLst/>
          </a:prstGeom>
          <a:noFill/>
        </p:spPr>
        <p:txBody>
          <a:bodyPr wrap="square" rtlCol="0">
            <a:spAutoFit/>
          </a:bodyPr>
          <a:lstStyle/>
          <a:p>
            <a:r>
              <a:rPr lang="en-US" b="1" dirty="0"/>
              <a:t>Based on </a:t>
            </a:r>
            <a:r>
              <a:rPr lang="en-US" b="1" dirty="0" err="1"/>
              <a:t>iryna’s</a:t>
            </a:r>
            <a:r>
              <a:rPr lang="en-US" b="1" dirty="0"/>
              <a:t> suggestions (see daily log), adjust plan for classifying soy vs non soy and center pivot</a:t>
            </a:r>
          </a:p>
          <a:p>
            <a:pPr marL="285750" indent="-285750">
              <a:buFont typeface="Arial" panose="020B0604020202020204" pitchFamily="34" charset="0"/>
              <a:buChar char="•"/>
            </a:pPr>
            <a:r>
              <a:rPr lang="en-US" dirty="0"/>
              <a:t>Take the soy vs </a:t>
            </a:r>
            <a:r>
              <a:rPr lang="en-US" dirty="0" err="1"/>
              <a:t>nonsoy</a:t>
            </a:r>
            <a:r>
              <a:rPr lang="en-US" dirty="0"/>
              <a:t> training points and do scatterplots band by band to see what bands separate soy from </a:t>
            </a:r>
            <a:r>
              <a:rPr lang="en-US" dirty="0" err="1"/>
              <a:t>nonsoy</a:t>
            </a:r>
            <a:endParaRPr lang="en-US" dirty="0"/>
          </a:p>
          <a:p>
            <a:pPr marL="285750" indent="-285750">
              <a:buFont typeface="Arial" panose="020B0604020202020204" pitchFamily="34" charset="0"/>
              <a:buChar char="•"/>
            </a:pPr>
            <a:r>
              <a:rPr lang="en-US" dirty="0"/>
              <a:t>Look for patterning of crops in Google Earth Pro to see if can visually ID soy from </a:t>
            </a:r>
            <a:r>
              <a:rPr lang="en-US" dirty="0" err="1"/>
              <a:t>nonsoy</a:t>
            </a:r>
            <a:r>
              <a:rPr lang="en-US" dirty="0"/>
              <a:t> </a:t>
            </a:r>
            <a:r>
              <a:rPr lang="en-US" dirty="0" err="1"/>
              <a:t>agri</a:t>
            </a:r>
            <a:endParaRPr lang="en-US" dirty="0"/>
          </a:p>
          <a:p>
            <a:pPr marL="285750" indent="-285750">
              <a:buFont typeface="Arial" panose="020B0604020202020204" pitchFamily="34" charset="0"/>
              <a:buChar char="•"/>
            </a:pPr>
            <a:r>
              <a:rPr lang="en-US" dirty="0"/>
              <a:t>Temporal principal components</a:t>
            </a:r>
          </a:p>
          <a:p>
            <a:pPr marL="285750" indent="-285750">
              <a:buFont typeface="Arial" panose="020B0604020202020204" pitchFamily="34" charset="0"/>
              <a:buChar char="•"/>
            </a:pPr>
            <a:r>
              <a:rPr lang="en-US" dirty="0"/>
              <a:t>Try to pool multiple years worth of training data to train one classifier</a:t>
            </a:r>
          </a:p>
          <a:p>
            <a:pPr marL="285750" indent="-285750">
              <a:buFont typeface="Arial" panose="020B0604020202020204" pitchFamily="34" charset="0"/>
              <a:buChar char="•"/>
            </a:pPr>
            <a:r>
              <a:rPr lang="en-US" dirty="0"/>
              <a:t>Look for ground truth data for soy vs </a:t>
            </a:r>
            <a:r>
              <a:rPr lang="en-US" dirty="0" err="1"/>
              <a:t>nonsoy</a:t>
            </a:r>
            <a:r>
              <a:rPr lang="en-US" dirty="0"/>
              <a:t> </a:t>
            </a:r>
            <a:r>
              <a:rPr lang="en-US" dirty="0" err="1"/>
              <a:t>agri</a:t>
            </a:r>
            <a:r>
              <a:rPr lang="en-US" dirty="0"/>
              <a:t> (ask Avery)</a:t>
            </a:r>
          </a:p>
          <a:p>
            <a:pPr marL="285750" indent="-285750">
              <a:buFont typeface="Arial" panose="020B0604020202020204" pitchFamily="34" charset="0"/>
              <a:buChar char="•"/>
            </a:pPr>
            <a:r>
              <a:rPr lang="en-US" dirty="0"/>
              <a:t>Center pivot – apply edge detection on min – max EVI image, then do object based classification</a:t>
            </a:r>
          </a:p>
        </p:txBody>
      </p:sp>
    </p:spTree>
    <p:extLst>
      <p:ext uri="{BB962C8B-B14F-4D97-AF65-F5344CB8AC3E}">
        <p14:creationId xmlns:p14="http://schemas.microsoft.com/office/powerpoint/2010/main" val="40228883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5D2D5A0-D4C0-4DDC-A025-783A7749FE4D}"/>
              </a:ext>
            </a:extLst>
          </p:cNvPr>
          <p:cNvPicPr>
            <a:picLocks noChangeAspect="1"/>
          </p:cNvPicPr>
          <p:nvPr/>
        </p:nvPicPr>
        <p:blipFill>
          <a:blip r:embed="rId2"/>
          <a:stretch>
            <a:fillRect/>
          </a:stretch>
        </p:blipFill>
        <p:spPr>
          <a:xfrm>
            <a:off x="6236081" y="570037"/>
            <a:ext cx="2937126" cy="2555244"/>
          </a:xfrm>
          <a:prstGeom prst="rect">
            <a:avLst/>
          </a:prstGeom>
        </p:spPr>
      </p:pic>
      <p:grpSp>
        <p:nvGrpSpPr>
          <p:cNvPr id="3" name="Group 2">
            <a:extLst>
              <a:ext uri="{FF2B5EF4-FFF2-40B4-BE49-F238E27FC236}">
                <a16:creationId xmlns:a16="http://schemas.microsoft.com/office/drawing/2014/main" id="{598B48C4-D7AD-4AE4-8AF5-DEF5436133AF}"/>
              </a:ext>
            </a:extLst>
          </p:cNvPr>
          <p:cNvGrpSpPr/>
          <p:nvPr/>
        </p:nvGrpSpPr>
        <p:grpSpPr>
          <a:xfrm>
            <a:off x="2770833" y="258871"/>
            <a:ext cx="3100042" cy="2825270"/>
            <a:chOff x="3789485" y="3049443"/>
            <a:chExt cx="3100042" cy="2825270"/>
          </a:xfrm>
        </p:grpSpPr>
        <p:pic>
          <p:nvPicPr>
            <p:cNvPr id="4" name="Picture 3">
              <a:extLst>
                <a:ext uri="{FF2B5EF4-FFF2-40B4-BE49-F238E27FC236}">
                  <a16:creationId xmlns:a16="http://schemas.microsoft.com/office/drawing/2014/main" id="{38C191F5-AC4B-444D-BED0-879F7117058E}"/>
                </a:ext>
              </a:extLst>
            </p:cNvPr>
            <p:cNvPicPr>
              <a:picLocks noChangeAspect="1"/>
            </p:cNvPicPr>
            <p:nvPr/>
          </p:nvPicPr>
          <p:blipFill rotWithShape="1">
            <a:blip r:embed="rId3"/>
            <a:srcRect l="13846" t="38077" r="55432" b="12692"/>
            <a:stretch/>
          </p:blipFill>
          <p:spPr>
            <a:xfrm>
              <a:off x="3789485" y="3080308"/>
              <a:ext cx="3100042" cy="2794405"/>
            </a:xfrm>
            <a:prstGeom prst="rect">
              <a:avLst/>
            </a:prstGeom>
          </p:spPr>
        </p:pic>
        <p:sp>
          <p:nvSpPr>
            <p:cNvPr id="5" name="Rectangle 4">
              <a:extLst>
                <a:ext uri="{FF2B5EF4-FFF2-40B4-BE49-F238E27FC236}">
                  <a16:creationId xmlns:a16="http://schemas.microsoft.com/office/drawing/2014/main" id="{0B90DF0F-1EC9-4DDD-A810-1CCC58F697C4}"/>
                </a:ext>
              </a:extLst>
            </p:cNvPr>
            <p:cNvSpPr/>
            <p:nvPr/>
          </p:nvSpPr>
          <p:spPr>
            <a:xfrm>
              <a:off x="3789485" y="3049443"/>
              <a:ext cx="3100042" cy="276999"/>
            </a:xfrm>
            <a:prstGeom prst="rect">
              <a:avLst/>
            </a:prstGeom>
            <a:solidFill>
              <a:schemeClr val="bg1"/>
            </a:solidFill>
          </p:spPr>
          <p:txBody>
            <a:bodyPr wrap="square">
              <a:spAutoFit/>
            </a:bodyPr>
            <a:lstStyle/>
            <a:p>
              <a:r>
                <a:rPr lang="en-US" sz="1200" dirty="0"/>
                <a:t>Planet Scope cloud free images, 2017 - 2018</a:t>
              </a:r>
            </a:p>
          </p:txBody>
        </p:sp>
      </p:grpSp>
      <p:pic>
        <p:nvPicPr>
          <p:cNvPr id="6" name="Picture 5">
            <a:extLst>
              <a:ext uri="{FF2B5EF4-FFF2-40B4-BE49-F238E27FC236}">
                <a16:creationId xmlns:a16="http://schemas.microsoft.com/office/drawing/2014/main" id="{61599D60-AE45-49E8-A9A7-A98CC2B0951E}"/>
              </a:ext>
            </a:extLst>
          </p:cNvPr>
          <p:cNvPicPr>
            <a:picLocks noChangeAspect="1"/>
          </p:cNvPicPr>
          <p:nvPr/>
        </p:nvPicPr>
        <p:blipFill rotWithShape="1">
          <a:blip r:embed="rId4"/>
          <a:srcRect l="15000" t="39173" r="55750" b="12191"/>
          <a:stretch/>
        </p:blipFill>
        <p:spPr>
          <a:xfrm>
            <a:off x="9402958" y="578992"/>
            <a:ext cx="2678380" cy="2505149"/>
          </a:xfrm>
          <a:prstGeom prst="rect">
            <a:avLst/>
          </a:prstGeom>
        </p:spPr>
      </p:pic>
      <p:sp>
        <p:nvSpPr>
          <p:cNvPr id="7" name="Rectangle 6">
            <a:extLst>
              <a:ext uri="{FF2B5EF4-FFF2-40B4-BE49-F238E27FC236}">
                <a16:creationId xmlns:a16="http://schemas.microsoft.com/office/drawing/2014/main" id="{9E1BEB79-A6D0-47FA-9E1B-F85B068E8D2F}"/>
              </a:ext>
            </a:extLst>
          </p:cNvPr>
          <p:cNvSpPr/>
          <p:nvPr/>
        </p:nvSpPr>
        <p:spPr>
          <a:xfrm>
            <a:off x="2221043" y="-66844"/>
            <a:ext cx="7402347" cy="369332"/>
          </a:xfrm>
          <a:prstGeom prst="rect">
            <a:avLst/>
          </a:prstGeom>
        </p:spPr>
        <p:txBody>
          <a:bodyPr wrap="none">
            <a:spAutoFit/>
          </a:bodyPr>
          <a:lstStyle/>
          <a:p>
            <a:r>
              <a:rPr lang="en-US" b="1" dirty="0"/>
              <a:t>Planet images –&gt; crop timing, crop intensity, and land cover validation data </a:t>
            </a:r>
          </a:p>
        </p:txBody>
      </p:sp>
      <p:pic>
        <p:nvPicPr>
          <p:cNvPr id="8" name="Picture 7">
            <a:extLst>
              <a:ext uri="{FF2B5EF4-FFF2-40B4-BE49-F238E27FC236}">
                <a16:creationId xmlns:a16="http://schemas.microsoft.com/office/drawing/2014/main" id="{D1301DBF-EC98-4C3C-8DDE-23B98F6CB649}"/>
              </a:ext>
            </a:extLst>
          </p:cNvPr>
          <p:cNvPicPr>
            <a:picLocks noChangeAspect="1"/>
          </p:cNvPicPr>
          <p:nvPr/>
        </p:nvPicPr>
        <p:blipFill rotWithShape="1">
          <a:blip r:embed="rId5"/>
          <a:srcRect t="9923" b="5072"/>
          <a:stretch/>
        </p:blipFill>
        <p:spPr>
          <a:xfrm>
            <a:off x="3405051" y="3366817"/>
            <a:ext cx="6760001" cy="3232312"/>
          </a:xfrm>
          <a:prstGeom prst="rect">
            <a:avLst/>
          </a:prstGeom>
        </p:spPr>
      </p:pic>
      <p:sp>
        <p:nvSpPr>
          <p:cNvPr id="9" name="Rectangle 8">
            <a:extLst>
              <a:ext uri="{FF2B5EF4-FFF2-40B4-BE49-F238E27FC236}">
                <a16:creationId xmlns:a16="http://schemas.microsoft.com/office/drawing/2014/main" id="{74255CA7-B20A-4FE2-B11F-355C8B795832}"/>
              </a:ext>
            </a:extLst>
          </p:cNvPr>
          <p:cNvSpPr/>
          <p:nvPr/>
        </p:nvSpPr>
        <p:spPr>
          <a:xfrm>
            <a:off x="110662" y="893020"/>
            <a:ext cx="2676081" cy="1169551"/>
          </a:xfrm>
          <a:prstGeom prst="rect">
            <a:avLst/>
          </a:prstGeom>
        </p:spPr>
        <p:txBody>
          <a:bodyPr wrap="square">
            <a:spAutoFit/>
          </a:bodyPr>
          <a:lstStyle/>
          <a:p>
            <a:r>
              <a:rPr lang="en-US" sz="1400" dirty="0"/>
              <a:t>First, separate CAR poly into individual fields (manually or automatically); visually classify image as </a:t>
            </a:r>
            <a:r>
              <a:rPr lang="en-US" sz="1400" dirty="0" err="1"/>
              <a:t>agri</a:t>
            </a:r>
            <a:r>
              <a:rPr lang="en-US" sz="1400" dirty="0"/>
              <a:t>, natural, center pivot, urban</a:t>
            </a:r>
          </a:p>
        </p:txBody>
      </p:sp>
      <p:sp>
        <p:nvSpPr>
          <p:cNvPr id="10" name="Rectangle 9">
            <a:extLst>
              <a:ext uri="{FF2B5EF4-FFF2-40B4-BE49-F238E27FC236}">
                <a16:creationId xmlns:a16="http://schemas.microsoft.com/office/drawing/2014/main" id="{DFF6E03B-A589-4B4F-8CEA-10055A9D2C27}"/>
              </a:ext>
            </a:extLst>
          </p:cNvPr>
          <p:cNvSpPr/>
          <p:nvPr/>
        </p:nvSpPr>
        <p:spPr>
          <a:xfrm>
            <a:off x="0" y="4508266"/>
            <a:ext cx="2044709" cy="1169551"/>
          </a:xfrm>
          <a:prstGeom prst="rect">
            <a:avLst/>
          </a:prstGeom>
        </p:spPr>
        <p:txBody>
          <a:bodyPr wrap="square">
            <a:spAutoFit/>
          </a:bodyPr>
          <a:lstStyle/>
          <a:p>
            <a:r>
              <a:rPr lang="en-US" sz="1400" dirty="0"/>
              <a:t>Second, click through images and enter planting, harvest, and crop intensity for individual fields</a:t>
            </a:r>
          </a:p>
        </p:txBody>
      </p:sp>
      <p:sp>
        <p:nvSpPr>
          <p:cNvPr id="11" name="Rectangle 10">
            <a:extLst>
              <a:ext uri="{FF2B5EF4-FFF2-40B4-BE49-F238E27FC236}">
                <a16:creationId xmlns:a16="http://schemas.microsoft.com/office/drawing/2014/main" id="{87BB2CD1-76CA-4DA3-B144-F20CAF96D88C}"/>
              </a:ext>
            </a:extLst>
          </p:cNvPr>
          <p:cNvSpPr/>
          <p:nvPr/>
        </p:nvSpPr>
        <p:spPr>
          <a:xfrm>
            <a:off x="7504483" y="286754"/>
            <a:ext cx="703050" cy="276999"/>
          </a:xfrm>
          <a:prstGeom prst="rect">
            <a:avLst/>
          </a:prstGeom>
          <a:solidFill>
            <a:schemeClr val="bg1"/>
          </a:solidFill>
        </p:spPr>
        <p:txBody>
          <a:bodyPr wrap="square">
            <a:spAutoFit/>
          </a:bodyPr>
          <a:lstStyle/>
          <a:p>
            <a:r>
              <a:rPr lang="en-US" sz="1200" dirty="0"/>
              <a:t>Manual</a:t>
            </a:r>
          </a:p>
        </p:txBody>
      </p:sp>
      <p:sp>
        <p:nvSpPr>
          <p:cNvPr id="12" name="Rectangle 11">
            <a:extLst>
              <a:ext uri="{FF2B5EF4-FFF2-40B4-BE49-F238E27FC236}">
                <a16:creationId xmlns:a16="http://schemas.microsoft.com/office/drawing/2014/main" id="{CC79CA78-BF39-4294-8429-DBF533654AA8}"/>
              </a:ext>
            </a:extLst>
          </p:cNvPr>
          <p:cNvSpPr/>
          <p:nvPr/>
        </p:nvSpPr>
        <p:spPr>
          <a:xfrm>
            <a:off x="10538668" y="272500"/>
            <a:ext cx="1110221" cy="276999"/>
          </a:xfrm>
          <a:prstGeom prst="rect">
            <a:avLst/>
          </a:prstGeom>
          <a:solidFill>
            <a:schemeClr val="bg1"/>
          </a:solidFill>
        </p:spPr>
        <p:txBody>
          <a:bodyPr wrap="square">
            <a:spAutoFit/>
          </a:bodyPr>
          <a:lstStyle/>
          <a:p>
            <a:r>
              <a:rPr lang="en-US" sz="1200" dirty="0"/>
              <a:t>Automatic</a:t>
            </a:r>
          </a:p>
        </p:txBody>
      </p:sp>
      <p:sp>
        <p:nvSpPr>
          <p:cNvPr id="13" name="Rectangle 12">
            <a:extLst>
              <a:ext uri="{FF2B5EF4-FFF2-40B4-BE49-F238E27FC236}">
                <a16:creationId xmlns:a16="http://schemas.microsoft.com/office/drawing/2014/main" id="{915BCC4B-04CA-4D95-9C34-33978E448D74}"/>
              </a:ext>
            </a:extLst>
          </p:cNvPr>
          <p:cNvSpPr/>
          <p:nvPr/>
        </p:nvSpPr>
        <p:spPr>
          <a:xfrm>
            <a:off x="9667877" y="3074063"/>
            <a:ext cx="2549769" cy="261610"/>
          </a:xfrm>
          <a:prstGeom prst="rect">
            <a:avLst/>
          </a:prstGeom>
        </p:spPr>
        <p:txBody>
          <a:bodyPr wrap="square">
            <a:spAutoFit/>
          </a:bodyPr>
          <a:lstStyle/>
          <a:p>
            <a:r>
              <a:rPr lang="en-US" sz="1100" dirty="0"/>
              <a:t>GEE file: </a:t>
            </a:r>
            <a:r>
              <a:rPr lang="en-US" sz="1100" dirty="0" err="1"/>
              <a:t>LandCover</a:t>
            </a:r>
            <a:r>
              <a:rPr lang="en-US" sz="1100" dirty="0"/>
              <a:t>/Planet OBIA</a:t>
            </a:r>
          </a:p>
        </p:txBody>
      </p:sp>
      <p:sp>
        <p:nvSpPr>
          <p:cNvPr id="14" name="Rectangle 13">
            <a:extLst>
              <a:ext uri="{FF2B5EF4-FFF2-40B4-BE49-F238E27FC236}">
                <a16:creationId xmlns:a16="http://schemas.microsoft.com/office/drawing/2014/main" id="{3D5393C5-CEC1-4346-BBFE-775DB0793AEB}"/>
              </a:ext>
            </a:extLst>
          </p:cNvPr>
          <p:cNvSpPr/>
          <p:nvPr/>
        </p:nvSpPr>
        <p:spPr>
          <a:xfrm>
            <a:off x="7083903" y="6596390"/>
            <a:ext cx="3306719" cy="261610"/>
          </a:xfrm>
          <a:prstGeom prst="rect">
            <a:avLst/>
          </a:prstGeom>
        </p:spPr>
        <p:txBody>
          <a:bodyPr wrap="square">
            <a:spAutoFit/>
          </a:bodyPr>
          <a:lstStyle/>
          <a:p>
            <a:r>
              <a:rPr lang="en-US" sz="1100" dirty="0"/>
              <a:t>GEE file: </a:t>
            </a:r>
            <a:r>
              <a:rPr lang="en-US" sz="1100" dirty="0" err="1"/>
              <a:t>LandCover</a:t>
            </a:r>
            <a:r>
              <a:rPr lang="en-US" sz="1100" dirty="0"/>
              <a:t>/Planet Create Validation Data v2</a:t>
            </a:r>
          </a:p>
        </p:txBody>
      </p:sp>
      <p:sp>
        <p:nvSpPr>
          <p:cNvPr id="15" name="Rectangle 14">
            <a:extLst>
              <a:ext uri="{FF2B5EF4-FFF2-40B4-BE49-F238E27FC236}">
                <a16:creationId xmlns:a16="http://schemas.microsoft.com/office/drawing/2014/main" id="{2BC92185-7E2E-4C29-BC74-DFAB17076542}"/>
              </a:ext>
            </a:extLst>
          </p:cNvPr>
          <p:cNvSpPr/>
          <p:nvPr/>
        </p:nvSpPr>
        <p:spPr>
          <a:xfrm>
            <a:off x="6096000" y="3085332"/>
            <a:ext cx="3206671" cy="261610"/>
          </a:xfrm>
          <a:prstGeom prst="rect">
            <a:avLst/>
          </a:prstGeom>
        </p:spPr>
        <p:txBody>
          <a:bodyPr wrap="square">
            <a:spAutoFit/>
          </a:bodyPr>
          <a:lstStyle/>
          <a:p>
            <a:r>
              <a:rPr lang="en-US" sz="1100" dirty="0"/>
              <a:t>GEE file: </a:t>
            </a:r>
            <a:r>
              <a:rPr lang="en-US" sz="1100" dirty="0" err="1"/>
              <a:t>LandCover</a:t>
            </a:r>
            <a:r>
              <a:rPr lang="en-US" sz="1100" dirty="0"/>
              <a:t>/Planet Manual Field Delineation</a:t>
            </a:r>
          </a:p>
        </p:txBody>
      </p:sp>
    </p:spTree>
    <p:extLst>
      <p:ext uri="{BB962C8B-B14F-4D97-AF65-F5344CB8AC3E}">
        <p14:creationId xmlns:p14="http://schemas.microsoft.com/office/powerpoint/2010/main" val="999942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E1BEB79-A6D0-47FA-9E1B-F85B068E8D2F}"/>
              </a:ext>
            </a:extLst>
          </p:cNvPr>
          <p:cNvSpPr/>
          <p:nvPr/>
        </p:nvSpPr>
        <p:spPr>
          <a:xfrm>
            <a:off x="2221043" y="-66844"/>
            <a:ext cx="7402347" cy="369332"/>
          </a:xfrm>
          <a:prstGeom prst="rect">
            <a:avLst/>
          </a:prstGeom>
        </p:spPr>
        <p:txBody>
          <a:bodyPr wrap="none">
            <a:spAutoFit/>
          </a:bodyPr>
          <a:lstStyle/>
          <a:p>
            <a:r>
              <a:rPr lang="en-US" b="1" dirty="0"/>
              <a:t>Planet images –&gt; crop timing, crop intensity, and land cover validation data </a:t>
            </a:r>
          </a:p>
        </p:txBody>
      </p:sp>
      <p:sp>
        <p:nvSpPr>
          <p:cNvPr id="9" name="Rectangle 8">
            <a:extLst>
              <a:ext uri="{FF2B5EF4-FFF2-40B4-BE49-F238E27FC236}">
                <a16:creationId xmlns:a16="http://schemas.microsoft.com/office/drawing/2014/main" id="{74255CA7-B20A-4FE2-B11F-355C8B795832}"/>
              </a:ext>
            </a:extLst>
          </p:cNvPr>
          <p:cNvSpPr/>
          <p:nvPr/>
        </p:nvSpPr>
        <p:spPr>
          <a:xfrm>
            <a:off x="2543290" y="677948"/>
            <a:ext cx="6757851" cy="1600438"/>
          </a:xfrm>
          <a:prstGeom prst="rect">
            <a:avLst/>
          </a:prstGeom>
        </p:spPr>
        <p:txBody>
          <a:bodyPr wrap="square">
            <a:spAutoFit/>
          </a:bodyPr>
          <a:lstStyle/>
          <a:p>
            <a:r>
              <a:rPr lang="en-US" sz="1400" dirty="0"/>
              <a:t>Third, create validation maps/stats for crop timing</a:t>
            </a:r>
          </a:p>
          <a:p>
            <a:endParaRPr lang="en-US" sz="1400" dirty="0"/>
          </a:p>
          <a:p>
            <a:pPr marL="285750" indent="-285750">
              <a:buFontTx/>
              <a:buChar char="-"/>
            </a:pPr>
            <a:r>
              <a:rPr lang="en-US" sz="1400" dirty="0">
                <a:solidFill>
                  <a:schemeClr val="accent1"/>
                </a:solidFill>
              </a:rPr>
              <a:t>Blue: error in crop timing at pixel scale (number of days between Planet-estimated plant/harvest and my estimate)</a:t>
            </a:r>
          </a:p>
          <a:p>
            <a:pPr marL="742950" lvl="1" indent="-285750">
              <a:buFontTx/>
              <a:buChar char="-"/>
            </a:pPr>
            <a:r>
              <a:rPr lang="en-US" sz="1400" dirty="0">
                <a:solidFill>
                  <a:schemeClr val="accent1"/>
                </a:solidFill>
              </a:rPr>
              <a:t>Planet-estimated crop timing comes with a range of potential dates</a:t>
            </a:r>
          </a:p>
          <a:p>
            <a:pPr marL="285750" indent="-285750">
              <a:buFontTx/>
              <a:buChar char="-"/>
            </a:pPr>
            <a:r>
              <a:rPr lang="en-US" sz="1400" dirty="0">
                <a:solidFill>
                  <a:schemeClr val="bg1">
                    <a:lumMod val="50000"/>
                  </a:schemeClr>
                </a:solidFill>
              </a:rPr>
              <a:t>Gray: natural vegetation that was misclassified as agriculture</a:t>
            </a:r>
          </a:p>
          <a:p>
            <a:pPr marL="285750" indent="-285750">
              <a:buFontTx/>
              <a:buChar char="-"/>
            </a:pPr>
            <a:r>
              <a:rPr lang="en-US" sz="1400" dirty="0"/>
              <a:t>Confusion matrix for crop intensity classification (SC vs DC)</a:t>
            </a:r>
          </a:p>
        </p:txBody>
      </p:sp>
      <p:pic>
        <p:nvPicPr>
          <p:cNvPr id="15" name="Picture 14">
            <a:extLst>
              <a:ext uri="{FF2B5EF4-FFF2-40B4-BE49-F238E27FC236}">
                <a16:creationId xmlns:a16="http://schemas.microsoft.com/office/drawing/2014/main" id="{92BD4CCA-F1CA-4F56-8FDE-939FDC9688D6}"/>
              </a:ext>
            </a:extLst>
          </p:cNvPr>
          <p:cNvPicPr>
            <a:picLocks noChangeAspect="1"/>
          </p:cNvPicPr>
          <p:nvPr/>
        </p:nvPicPr>
        <p:blipFill rotWithShape="1">
          <a:blip r:embed="rId2"/>
          <a:srcRect l="31000" t="39873" r="35071" b="6413"/>
          <a:stretch/>
        </p:blipFill>
        <p:spPr>
          <a:xfrm>
            <a:off x="3612788" y="2496325"/>
            <a:ext cx="4136571" cy="3683727"/>
          </a:xfrm>
          <a:prstGeom prst="rect">
            <a:avLst/>
          </a:prstGeom>
        </p:spPr>
      </p:pic>
      <p:sp>
        <p:nvSpPr>
          <p:cNvPr id="16" name="Rectangle 15">
            <a:extLst>
              <a:ext uri="{FF2B5EF4-FFF2-40B4-BE49-F238E27FC236}">
                <a16:creationId xmlns:a16="http://schemas.microsoft.com/office/drawing/2014/main" id="{2C8A8896-720D-455C-90A9-2D1EBD7F9590}"/>
              </a:ext>
            </a:extLst>
          </p:cNvPr>
          <p:cNvSpPr/>
          <p:nvPr/>
        </p:nvSpPr>
        <p:spPr>
          <a:xfrm>
            <a:off x="4338526" y="6180052"/>
            <a:ext cx="2497704" cy="265610"/>
          </a:xfrm>
          <a:prstGeom prst="rect">
            <a:avLst/>
          </a:prstGeom>
        </p:spPr>
        <p:txBody>
          <a:bodyPr wrap="square">
            <a:spAutoFit/>
          </a:bodyPr>
          <a:lstStyle/>
          <a:p>
            <a:r>
              <a:rPr lang="en-US" sz="1100" dirty="0"/>
              <a:t>GEE file: </a:t>
            </a:r>
            <a:r>
              <a:rPr lang="en-US" sz="1100" dirty="0" err="1"/>
              <a:t>LandCover</a:t>
            </a:r>
            <a:r>
              <a:rPr lang="en-US" sz="1100" dirty="0"/>
              <a:t>/Planet Do Validation</a:t>
            </a:r>
          </a:p>
        </p:txBody>
      </p:sp>
    </p:spTree>
    <p:extLst>
      <p:ext uri="{BB962C8B-B14F-4D97-AF65-F5344CB8AC3E}">
        <p14:creationId xmlns:p14="http://schemas.microsoft.com/office/powerpoint/2010/main" val="13969084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4" name="TextBox 3"/>
          <p:cNvSpPr txBox="1"/>
          <p:nvPr/>
        </p:nvSpPr>
        <p:spPr>
          <a:xfrm>
            <a:off x="3512110" y="2599765"/>
            <a:ext cx="5535440" cy="461665"/>
          </a:xfrm>
          <a:prstGeom prst="rect">
            <a:avLst/>
          </a:prstGeom>
          <a:noFill/>
        </p:spPr>
        <p:txBody>
          <a:bodyPr wrap="none" rtlCol="0">
            <a:spAutoFit/>
          </a:bodyPr>
          <a:lstStyle/>
          <a:p>
            <a:r>
              <a:rPr lang="en-US" sz="2400" dirty="0"/>
              <a:t>Planet Imagery for land cover classification</a:t>
            </a:r>
          </a:p>
        </p:txBody>
      </p:sp>
    </p:spTree>
    <p:extLst>
      <p:ext uri="{BB962C8B-B14F-4D97-AF65-F5344CB8AC3E}">
        <p14:creationId xmlns:p14="http://schemas.microsoft.com/office/powerpoint/2010/main" val="35882751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5C7D8DAE-46E0-423B-A4C1-54DC12891A80}"/>
              </a:ext>
            </a:extLst>
          </p:cNvPr>
          <p:cNvSpPr/>
          <p:nvPr/>
        </p:nvSpPr>
        <p:spPr>
          <a:xfrm>
            <a:off x="745523" y="1319243"/>
            <a:ext cx="11022227" cy="2862322"/>
          </a:xfrm>
          <a:prstGeom prst="rect">
            <a:avLst/>
          </a:prstGeom>
        </p:spPr>
        <p:txBody>
          <a:bodyPr wrap="square">
            <a:spAutoFit/>
          </a:bodyPr>
          <a:lstStyle/>
          <a:p>
            <a:r>
              <a:rPr lang="en-US" b="1" dirty="0"/>
              <a:t>Purpose of Planet images:</a:t>
            </a:r>
          </a:p>
          <a:p>
            <a:pPr marL="285750" indent="-285750">
              <a:buFontTx/>
              <a:buChar char="-"/>
            </a:pPr>
            <a:r>
              <a:rPr lang="en-US" dirty="0"/>
              <a:t>Validate timing information</a:t>
            </a:r>
          </a:p>
          <a:p>
            <a:pPr marL="742950" lvl="1" indent="-285750">
              <a:buFontTx/>
              <a:buChar char="-"/>
            </a:pPr>
            <a:r>
              <a:rPr lang="en-US" dirty="0"/>
              <a:t>high temporal resolution, more common in recent years</a:t>
            </a:r>
          </a:p>
          <a:p>
            <a:pPr marL="285750" indent="-285750">
              <a:buFontTx/>
              <a:buChar char="-"/>
            </a:pPr>
            <a:r>
              <a:rPr lang="en-US" dirty="0"/>
              <a:t>Validate SC vs DC soy (for places known to be soy)</a:t>
            </a:r>
          </a:p>
          <a:p>
            <a:pPr marL="742950" lvl="1" indent="-285750">
              <a:buFontTx/>
              <a:buChar char="-"/>
            </a:pPr>
            <a:r>
              <a:rPr lang="en-US" dirty="0"/>
              <a:t>Especially in </a:t>
            </a:r>
            <a:r>
              <a:rPr lang="en-US" dirty="0" err="1"/>
              <a:t>Matopiba</a:t>
            </a:r>
            <a:r>
              <a:rPr lang="en-US" dirty="0"/>
              <a:t> and central Brazil, which don’t have much ground data</a:t>
            </a:r>
          </a:p>
          <a:p>
            <a:pPr marL="285750" indent="-285750">
              <a:buFontTx/>
              <a:buChar char="-"/>
            </a:pPr>
            <a:r>
              <a:rPr lang="en-US" dirty="0">
                <a:solidFill>
                  <a:srgbClr val="FF0000"/>
                </a:solidFill>
              </a:rPr>
              <a:t>Validate soy vs </a:t>
            </a:r>
            <a:r>
              <a:rPr lang="en-US" dirty="0" err="1">
                <a:solidFill>
                  <a:srgbClr val="FF0000"/>
                </a:solidFill>
              </a:rPr>
              <a:t>nonsoy</a:t>
            </a:r>
            <a:r>
              <a:rPr lang="en-US" dirty="0">
                <a:solidFill>
                  <a:srgbClr val="FF0000"/>
                </a:solidFill>
              </a:rPr>
              <a:t> </a:t>
            </a:r>
            <a:r>
              <a:rPr lang="en-US" dirty="0" err="1">
                <a:solidFill>
                  <a:srgbClr val="FF0000"/>
                </a:solidFill>
              </a:rPr>
              <a:t>agri</a:t>
            </a:r>
            <a:r>
              <a:rPr lang="en-US" dirty="0">
                <a:solidFill>
                  <a:srgbClr val="FF0000"/>
                </a:solidFill>
              </a:rPr>
              <a:t> (?)</a:t>
            </a:r>
          </a:p>
          <a:p>
            <a:pPr marL="742950" lvl="1" indent="-285750">
              <a:buFontTx/>
              <a:buChar char="-"/>
            </a:pPr>
            <a:r>
              <a:rPr lang="en-US" dirty="0"/>
              <a:t>If need to create training data for this from Planet, need calibrated images from a consistent set of satellites, need to calibrate with Sentinel 2</a:t>
            </a:r>
          </a:p>
          <a:p>
            <a:pPr marL="742950" lvl="1" indent="-285750">
              <a:buFontTx/>
              <a:buChar char="-"/>
            </a:pPr>
            <a:r>
              <a:rPr lang="en-US" dirty="0"/>
              <a:t>Planet images (from </a:t>
            </a:r>
            <a:r>
              <a:rPr lang="en-US" dirty="0" err="1"/>
              <a:t>RapidEye</a:t>
            </a:r>
            <a:r>
              <a:rPr lang="en-US" dirty="0"/>
              <a:t> and </a:t>
            </a:r>
            <a:r>
              <a:rPr lang="en-US" dirty="0" err="1"/>
              <a:t>PlanetScope</a:t>
            </a:r>
            <a:r>
              <a:rPr lang="en-US" dirty="0"/>
              <a:t>) are geolocated and corrected for terrain distortion but still top of atmosphere!</a:t>
            </a:r>
          </a:p>
        </p:txBody>
      </p:sp>
    </p:spTree>
    <p:extLst>
      <p:ext uri="{BB962C8B-B14F-4D97-AF65-F5344CB8AC3E}">
        <p14:creationId xmlns:p14="http://schemas.microsoft.com/office/powerpoint/2010/main" val="20940570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4120B54-FA71-46C9-875E-26DD2F501765}"/>
              </a:ext>
            </a:extLst>
          </p:cNvPr>
          <p:cNvSpPr/>
          <p:nvPr/>
        </p:nvSpPr>
        <p:spPr>
          <a:xfrm>
            <a:off x="209192" y="220205"/>
            <a:ext cx="11022227" cy="1754326"/>
          </a:xfrm>
          <a:prstGeom prst="rect">
            <a:avLst/>
          </a:prstGeom>
        </p:spPr>
        <p:txBody>
          <a:bodyPr wrap="square">
            <a:spAutoFit/>
          </a:bodyPr>
          <a:lstStyle/>
          <a:p>
            <a:r>
              <a:rPr lang="en-US" b="1" dirty="0"/>
              <a:t>Planet’s Python API</a:t>
            </a:r>
          </a:p>
          <a:p>
            <a:endParaRPr lang="en-US" b="1" dirty="0"/>
          </a:p>
          <a:p>
            <a:r>
              <a:rPr lang="en-US" dirty="0">
                <a:hlinkClick r:id="rId2"/>
              </a:rPr>
              <a:t>https://medium.com/planet-stories/planet-people-and-pixels-a-data-pipeline-to-link-planet-api-to-google-earth-engine-1166606445a8</a:t>
            </a:r>
            <a:endParaRPr lang="en-US" dirty="0"/>
          </a:p>
          <a:p>
            <a:endParaRPr lang="en-US" dirty="0"/>
          </a:p>
          <a:p>
            <a:pPr marL="285750" indent="-285750">
              <a:buFont typeface="Arial" panose="020B0604020202020204" pitchFamily="34" charset="0"/>
              <a:buChar char="•"/>
            </a:pPr>
            <a:r>
              <a:rPr lang="en-US" dirty="0"/>
              <a:t>On both laptop and desktop, got stuck at step ‘python ppipe.py’ in </a:t>
            </a:r>
          </a:p>
        </p:txBody>
      </p:sp>
    </p:spTree>
    <p:extLst>
      <p:ext uri="{BB962C8B-B14F-4D97-AF65-F5344CB8AC3E}">
        <p14:creationId xmlns:p14="http://schemas.microsoft.com/office/powerpoint/2010/main" val="24454700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14D5F76-40E1-43C7-8AFC-C82C6092E9D9}"/>
              </a:ext>
            </a:extLst>
          </p:cNvPr>
          <p:cNvSpPr/>
          <p:nvPr/>
        </p:nvSpPr>
        <p:spPr>
          <a:xfrm>
            <a:off x="209192" y="220205"/>
            <a:ext cx="11022227" cy="3416320"/>
          </a:xfrm>
          <a:prstGeom prst="rect">
            <a:avLst/>
          </a:prstGeom>
        </p:spPr>
        <p:txBody>
          <a:bodyPr wrap="square">
            <a:spAutoFit/>
          </a:bodyPr>
          <a:lstStyle/>
          <a:p>
            <a:r>
              <a:rPr lang="en-US" b="1" dirty="0"/>
              <a:t>Uploading planet images as GEE asset</a:t>
            </a:r>
          </a:p>
          <a:p>
            <a:pPr marL="285750" indent="-285750">
              <a:buFont typeface="Arial" panose="020B0604020202020204" pitchFamily="34" charset="0"/>
              <a:buChar char="•"/>
            </a:pPr>
            <a:r>
              <a:rPr lang="en-US" dirty="0"/>
              <a:t>Properties of each image in </a:t>
            </a:r>
            <a:r>
              <a:rPr lang="en-US" dirty="0" err="1"/>
              <a:t>PlanetLabs</a:t>
            </a:r>
            <a:r>
              <a:rPr lang="en-US" dirty="0"/>
              <a:t> folder</a:t>
            </a:r>
          </a:p>
          <a:p>
            <a:pPr marL="742950" lvl="1" indent="-285750">
              <a:buFont typeface="Arial" panose="020B0604020202020204" pitchFamily="34" charset="0"/>
              <a:buChar char="•"/>
            </a:pPr>
            <a:r>
              <a:rPr lang="en-US" dirty="0"/>
              <a:t>Year</a:t>
            </a:r>
          </a:p>
          <a:p>
            <a:pPr marL="742950" lvl="1" indent="-285750">
              <a:buFont typeface="Arial" panose="020B0604020202020204" pitchFamily="34" charset="0"/>
              <a:buChar char="•"/>
            </a:pPr>
            <a:r>
              <a:rPr lang="en-US" dirty="0"/>
              <a:t>Month</a:t>
            </a:r>
          </a:p>
          <a:p>
            <a:pPr marL="742950" lvl="1" indent="-285750">
              <a:buFont typeface="Arial" panose="020B0604020202020204" pitchFamily="34" charset="0"/>
              <a:buChar char="•"/>
            </a:pPr>
            <a:r>
              <a:rPr lang="en-US" dirty="0"/>
              <a:t>Day</a:t>
            </a:r>
          </a:p>
          <a:p>
            <a:pPr marL="742950" lvl="1" indent="-285750">
              <a:buFont typeface="Arial" panose="020B0604020202020204" pitchFamily="34" charset="0"/>
              <a:buChar char="•"/>
            </a:pPr>
            <a:r>
              <a:rPr lang="en-US" dirty="0"/>
              <a:t>Satellite</a:t>
            </a:r>
          </a:p>
          <a:p>
            <a:pPr marL="1200150" lvl="2" indent="-285750">
              <a:buFont typeface="Arial" panose="020B0604020202020204" pitchFamily="34" charset="0"/>
              <a:buChar char="•"/>
            </a:pPr>
            <a:r>
              <a:rPr lang="en-US" dirty="0"/>
              <a:t>PS_analytic_4band</a:t>
            </a:r>
          </a:p>
          <a:p>
            <a:pPr marL="1200150" lvl="2" indent="-285750">
              <a:buFont typeface="Arial" panose="020B0604020202020204" pitchFamily="34" charset="0"/>
              <a:buChar char="•"/>
            </a:pPr>
            <a:r>
              <a:rPr lang="en-US" dirty="0" err="1"/>
              <a:t>RE_ortho_analytic</a:t>
            </a:r>
            <a:endParaRPr lang="en-US" dirty="0"/>
          </a:p>
          <a:p>
            <a:pPr marL="1200150" lvl="2" indent="-285750">
              <a:buFont typeface="Arial" panose="020B0604020202020204" pitchFamily="34" charset="0"/>
              <a:buChar char="•"/>
            </a:pPr>
            <a:r>
              <a:rPr lang="en-US" dirty="0" err="1"/>
              <a:t>PS_ortho_analytic</a:t>
            </a:r>
            <a:endParaRPr lang="en-US" dirty="0"/>
          </a:p>
          <a:p>
            <a:pPr marL="285750" indent="-285750">
              <a:buFont typeface="Arial" panose="020B0604020202020204" pitchFamily="34" charset="0"/>
              <a:buChar char="•"/>
            </a:pPr>
            <a:r>
              <a:rPr lang="en-US" dirty="0"/>
              <a:t>Asset name is same as the description used in downloading from Planet web site</a:t>
            </a:r>
          </a:p>
          <a:p>
            <a:pPr marL="285750" indent="-285750">
              <a:buFont typeface="Arial" panose="020B0604020202020204" pitchFamily="34" charset="0"/>
              <a:buChar char="•"/>
            </a:pPr>
            <a:r>
              <a:rPr lang="en-US" dirty="0"/>
              <a:t>Lookup table in desktop has Planet order number and description and GEE asset name</a:t>
            </a:r>
          </a:p>
          <a:p>
            <a:endParaRPr lang="en-US" dirty="0"/>
          </a:p>
        </p:txBody>
      </p:sp>
    </p:spTree>
    <p:extLst>
      <p:ext uri="{BB962C8B-B14F-4D97-AF65-F5344CB8AC3E}">
        <p14:creationId xmlns:p14="http://schemas.microsoft.com/office/powerpoint/2010/main" val="20801211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4120B54-FA71-46C9-875E-26DD2F501765}"/>
              </a:ext>
            </a:extLst>
          </p:cNvPr>
          <p:cNvSpPr/>
          <p:nvPr/>
        </p:nvSpPr>
        <p:spPr>
          <a:xfrm>
            <a:off x="209192" y="220205"/>
            <a:ext cx="11625254" cy="3970318"/>
          </a:xfrm>
          <a:prstGeom prst="rect">
            <a:avLst/>
          </a:prstGeom>
        </p:spPr>
        <p:txBody>
          <a:bodyPr wrap="square">
            <a:spAutoFit/>
          </a:bodyPr>
          <a:lstStyle/>
          <a:p>
            <a:r>
              <a:rPr lang="en-US" b="1" dirty="0"/>
              <a:t>Generating field-scale observations of crop timing from Planet labs</a:t>
            </a:r>
          </a:p>
          <a:p>
            <a:pPr marL="285750" indent="-285750">
              <a:buFont typeface="Arial" panose="020B0604020202020204" pitchFamily="34" charset="0"/>
              <a:buChar char="•"/>
            </a:pPr>
            <a:r>
              <a:rPr lang="en-US" dirty="0"/>
              <a:t>Tested for ‘poly1’ in </a:t>
            </a:r>
            <a:r>
              <a:rPr lang="en-US" dirty="0" err="1"/>
              <a:t>Matopiba</a:t>
            </a:r>
            <a:endParaRPr lang="en-US" dirty="0"/>
          </a:p>
          <a:p>
            <a:pPr marL="285750" indent="-285750">
              <a:buFont typeface="Arial" panose="020B0604020202020204" pitchFamily="34" charset="0"/>
              <a:buChar char="•"/>
            </a:pPr>
            <a:r>
              <a:rPr lang="en-US" dirty="0"/>
              <a:t>Version 1:</a:t>
            </a:r>
          </a:p>
          <a:p>
            <a:pPr marL="742950" lvl="1" indent="-285750">
              <a:buFont typeface="Arial" panose="020B0604020202020204" pitchFamily="34" charset="0"/>
              <a:buChar char="•"/>
            </a:pPr>
            <a:r>
              <a:rPr lang="en-US" dirty="0"/>
              <a:t>Create date slider to easily navigate across dates of the Planet images</a:t>
            </a:r>
          </a:p>
          <a:p>
            <a:pPr marL="742950" lvl="1" indent="-285750">
              <a:buFont typeface="Arial" panose="020B0604020202020204" pitchFamily="34" charset="0"/>
              <a:buChar char="•"/>
            </a:pPr>
            <a:r>
              <a:rPr lang="en-US" dirty="0"/>
              <a:t>Manually create image collection of planet images</a:t>
            </a:r>
          </a:p>
          <a:p>
            <a:pPr marL="742950" lvl="1" indent="-285750">
              <a:buFont typeface="Arial" panose="020B0604020202020204" pitchFamily="34" charset="0"/>
              <a:buChar char="•"/>
            </a:pPr>
            <a:r>
              <a:rPr lang="en-US" dirty="0"/>
              <a:t>Develop user interface to record observations using text boxes in console that save info into feature’s properties</a:t>
            </a:r>
          </a:p>
          <a:p>
            <a:pPr marL="742950" lvl="1" indent="-285750">
              <a:buFont typeface="Arial" panose="020B0604020202020204" pitchFamily="34" charset="0"/>
              <a:buChar char="•"/>
            </a:pPr>
            <a:r>
              <a:rPr lang="en-US" dirty="0"/>
              <a:t>One feature of observations (with observed planting date, harvest date entered into text boxes) for a single field</a:t>
            </a:r>
          </a:p>
          <a:p>
            <a:pPr marL="742950" lvl="1" indent="-285750">
              <a:buFont typeface="Arial" panose="020B0604020202020204" pitchFamily="34" charset="0"/>
              <a:buChar char="•"/>
            </a:pPr>
            <a:r>
              <a:rPr lang="en-US" dirty="0"/>
              <a:t>Export observations as asset</a:t>
            </a:r>
          </a:p>
          <a:p>
            <a:pPr marL="285750" indent="-285750">
              <a:buFont typeface="Arial" panose="020B0604020202020204" pitchFamily="34" charset="0"/>
              <a:buChar char="•"/>
            </a:pPr>
            <a:r>
              <a:rPr lang="en-US" dirty="0"/>
              <a:t>Version 2: </a:t>
            </a:r>
          </a:p>
          <a:p>
            <a:pPr marL="742950" lvl="1" indent="-285750">
              <a:buFont typeface="Arial" panose="020B0604020202020204" pitchFamily="34" charset="0"/>
              <a:buChar char="•"/>
            </a:pPr>
            <a:r>
              <a:rPr lang="en-US" dirty="0"/>
              <a:t>Extend version 1 to export feature collection, where each feature represents observations for a single field in the CAR polygon</a:t>
            </a:r>
          </a:p>
          <a:p>
            <a:pPr marL="742950" lvl="1" indent="-285750">
              <a:buFont typeface="Arial" panose="020B0604020202020204" pitchFamily="34" charset="0"/>
              <a:buChar char="•"/>
            </a:pPr>
            <a:r>
              <a:rPr lang="en-US" dirty="0"/>
              <a:t>Manually create feature collection representing individual fields in CAR poly</a:t>
            </a:r>
          </a:p>
          <a:p>
            <a:pPr marL="742950" lvl="1" indent="-285750">
              <a:buFont typeface="Arial" panose="020B0604020202020204" pitchFamily="34" charset="0"/>
              <a:buChar char="•"/>
            </a:pPr>
            <a:r>
              <a:rPr lang="en-US" dirty="0"/>
              <a:t>Need to turn all variables in the same ‘column’ into same data type, like </a:t>
            </a:r>
            <a:r>
              <a:rPr lang="en-US" dirty="0" err="1"/>
              <a:t>ee.String</a:t>
            </a:r>
            <a:r>
              <a:rPr lang="en-US" dirty="0"/>
              <a:t>() in this case, in order to export. Can’t have the </a:t>
            </a:r>
            <a:r>
              <a:rPr lang="en-US" dirty="0" err="1"/>
              <a:t>field_id</a:t>
            </a:r>
            <a:r>
              <a:rPr lang="en-US" dirty="0"/>
              <a:t> to be a String in one feature and a Number in another.</a:t>
            </a:r>
          </a:p>
        </p:txBody>
      </p:sp>
      <p:sp>
        <p:nvSpPr>
          <p:cNvPr id="3" name="Rectangle 2">
            <a:extLst>
              <a:ext uri="{FF2B5EF4-FFF2-40B4-BE49-F238E27FC236}">
                <a16:creationId xmlns:a16="http://schemas.microsoft.com/office/drawing/2014/main" id="{CA3E748E-9737-47DA-82FD-C21D29B49FD2}"/>
              </a:ext>
            </a:extLst>
          </p:cNvPr>
          <p:cNvSpPr/>
          <p:nvPr/>
        </p:nvSpPr>
        <p:spPr>
          <a:xfrm>
            <a:off x="7754816" y="6550223"/>
            <a:ext cx="4510454" cy="307777"/>
          </a:xfrm>
          <a:prstGeom prst="rect">
            <a:avLst/>
          </a:prstGeom>
        </p:spPr>
        <p:txBody>
          <a:bodyPr wrap="square">
            <a:spAutoFit/>
          </a:bodyPr>
          <a:lstStyle/>
          <a:p>
            <a:r>
              <a:rPr lang="en-US" sz="1400" dirty="0"/>
              <a:t>GEE file: </a:t>
            </a:r>
            <a:r>
              <a:rPr lang="en-US" sz="1400" dirty="0" err="1"/>
              <a:t>LandCover</a:t>
            </a:r>
            <a:r>
              <a:rPr lang="en-US" sz="1400" dirty="0"/>
              <a:t>/Planet Create Validation Data and v2</a:t>
            </a:r>
          </a:p>
        </p:txBody>
      </p:sp>
    </p:spTree>
    <p:extLst>
      <p:ext uri="{BB962C8B-B14F-4D97-AF65-F5344CB8AC3E}">
        <p14:creationId xmlns:p14="http://schemas.microsoft.com/office/powerpoint/2010/main" val="6966151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6372FA7-AC09-45E4-8FEF-68DA5FDC7403}"/>
              </a:ext>
            </a:extLst>
          </p:cNvPr>
          <p:cNvSpPr/>
          <p:nvPr/>
        </p:nvSpPr>
        <p:spPr>
          <a:xfrm>
            <a:off x="209190" y="0"/>
            <a:ext cx="11022227" cy="4832092"/>
          </a:xfrm>
          <a:prstGeom prst="rect">
            <a:avLst/>
          </a:prstGeom>
        </p:spPr>
        <p:txBody>
          <a:bodyPr wrap="square">
            <a:spAutoFit/>
          </a:bodyPr>
          <a:lstStyle/>
          <a:p>
            <a:r>
              <a:rPr lang="en-US" b="1" dirty="0"/>
              <a:t>Automatically separate image into fields</a:t>
            </a:r>
          </a:p>
          <a:p>
            <a:pPr marL="285750" indent="-285750">
              <a:buFont typeface="Arial" panose="020B0604020202020204" pitchFamily="34" charset="0"/>
              <a:buChar char="•"/>
            </a:pPr>
            <a:r>
              <a:rPr lang="en-US" sz="1600" dirty="0"/>
              <a:t>Not required; just saves time… maybe</a:t>
            </a:r>
          </a:p>
          <a:p>
            <a:pPr marL="285750" indent="-285750">
              <a:buFont typeface="Arial" panose="020B0604020202020204" pitchFamily="34" charset="0"/>
              <a:buChar char="•"/>
            </a:pPr>
            <a:r>
              <a:rPr lang="en-US" sz="1600" dirty="0"/>
              <a:t>For each set of Planet images, filter to get only Planet Scope or Rapid Eye satellites, and by eye, take only cloud free images. Take mosaic.</a:t>
            </a:r>
          </a:p>
          <a:p>
            <a:pPr marL="285750" indent="-285750">
              <a:buFont typeface="Arial" panose="020B0604020202020204" pitchFamily="34" charset="0"/>
              <a:buChar char="•"/>
            </a:pPr>
            <a:r>
              <a:rPr lang="en-US" sz="1600" dirty="0"/>
              <a:t>Use OBIA sample code from Nick Clinton’s GEE training to split the mosaic image into ‘fields’ (uses image segmentation algorithm)</a:t>
            </a:r>
          </a:p>
          <a:p>
            <a:pPr marL="285750" indent="-285750">
              <a:buFont typeface="Arial" panose="020B0604020202020204" pitchFamily="34" charset="0"/>
              <a:buChar char="•"/>
            </a:pPr>
            <a:r>
              <a:rPr lang="en-US" sz="1600" dirty="0"/>
              <a:t>Can alter the size of the </a:t>
            </a:r>
            <a:r>
              <a:rPr lang="en-US" sz="1600" dirty="0" err="1"/>
              <a:t>seedGrid</a:t>
            </a:r>
            <a:r>
              <a:rPr lang="en-US" sz="1600" dirty="0"/>
              <a:t>. Original code had 36 pixels; given that Planet pixels are small, can probably increase the size.</a:t>
            </a:r>
          </a:p>
          <a:p>
            <a:pPr marL="285750" indent="-285750">
              <a:buFont typeface="Arial" panose="020B0604020202020204" pitchFamily="34" charset="0"/>
              <a:buChar char="•"/>
            </a:pPr>
            <a:r>
              <a:rPr lang="en-US" sz="1600" dirty="0"/>
              <a:t>However natural variations within each field make it hard to distinguish the straight lines dividing the fields from the progress of greening up/harvesting that creates ‘zig zag’ lines across the middle of fields</a:t>
            </a:r>
          </a:p>
          <a:p>
            <a:pPr marL="285750" indent="-285750">
              <a:buFont typeface="Arial" panose="020B0604020202020204" pitchFamily="34" charset="0"/>
              <a:buChar char="•"/>
            </a:pPr>
            <a:r>
              <a:rPr lang="en-US" sz="1600" dirty="0"/>
              <a:t>Another problem: since there aren’t that many images, the demarcation between different images of the same satellite is very easily misrepresented as an actual field separation line</a:t>
            </a:r>
          </a:p>
          <a:p>
            <a:pPr marL="285750" indent="-285750">
              <a:buFont typeface="Arial" panose="020B0604020202020204" pitchFamily="34" charset="0"/>
              <a:buChar char="•"/>
            </a:pPr>
            <a:r>
              <a:rPr lang="en-US" sz="1600" dirty="0"/>
              <a:t>Changing seed size doesn’t eliminate the zig zag problem</a:t>
            </a:r>
          </a:p>
          <a:p>
            <a:pPr marL="285750" indent="-285750">
              <a:buFont typeface="Arial" panose="020B0604020202020204" pitchFamily="34" charset="0"/>
              <a:buChar char="•"/>
            </a:pPr>
            <a:r>
              <a:rPr lang="en-US" sz="1600" dirty="0"/>
              <a:t>On following slide, the bottom right value settings give a very reasonable segmentation, but it’s based on a mosaic; there’s no guarantee that each individual segment will have a single set of crop timings. </a:t>
            </a:r>
          </a:p>
          <a:p>
            <a:pPr marL="285750" indent="-285750">
              <a:buFont typeface="Arial" panose="020B0604020202020204" pitchFamily="34" charset="0"/>
              <a:buChar char="•"/>
            </a:pPr>
            <a:r>
              <a:rPr lang="en-US" sz="1600" dirty="0"/>
              <a:t>TAKEAWAY: For very large polygons with many fields, start with image segmentation result after playing with image segmentation measures like seed size, compactness, </a:t>
            </a:r>
            <a:r>
              <a:rPr lang="en-US" sz="1600" dirty="0" err="1"/>
              <a:t>neighborhoodSize</a:t>
            </a:r>
            <a:r>
              <a:rPr lang="en-US" sz="1600" dirty="0"/>
              <a:t>. Hope that each segment has a uniform crop timing. For smaller CAR polygons with a manageable number of fields, manually delineate fields to create a feature collection.</a:t>
            </a:r>
          </a:p>
          <a:p>
            <a:pPr marL="285750" indent="-285750">
              <a:buFont typeface="Arial" panose="020B0604020202020204" pitchFamily="34" charset="0"/>
              <a:buChar char="•"/>
            </a:pPr>
            <a:endParaRPr lang="en-US" sz="1600" dirty="0"/>
          </a:p>
          <a:p>
            <a:endParaRPr lang="en-US" dirty="0"/>
          </a:p>
        </p:txBody>
      </p:sp>
      <p:sp>
        <p:nvSpPr>
          <p:cNvPr id="5" name="Rectangle 4">
            <a:extLst>
              <a:ext uri="{FF2B5EF4-FFF2-40B4-BE49-F238E27FC236}">
                <a16:creationId xmlns:a16="http://schemas.microsoft.com/office/drawing/2014/main" id="{013604AA-D8A5-49BA-BD4C-A2848718CE16}"/>
              </a:ext>
            </a:extLst>
          </p:cNvPr>
          <p:cNvSpPr/>
          <p:nvPr/>
        </p:nvSpPr>
        <p:spPr>
          <a:xfrm>
            <a:off x="9724294" y="6559015"/>
            <a:ext cx="2549769" cy="307777"/>
          </a:xfrm>
          <a:prstGeom prst="rect">
            <a:avLst/>
          </a:prstGeom>
        </p:spPr>
        <p:txBody>
          <a:bodyPr wrap="square">
            <a:spAutoFit/>
          </a:bodyPr>
          <a:lstStyle/>
          <a:p>
            <a:r>
              <a:rPr lang="en-US" sz="1400" dirty="0"/>
              <a:t>GEE file: </a:t>
            </a:r>
            <a:r>
              <a:rPr lang="en-US" sz="1400" dirty="0" err="1"/>
              <a:t>LandCover</a:t>
            </a:r>
            <a:r>
              <a:rPr lang="en-US" sz="1400" dirty="0"/>
              <a:t>/Planet OBIA</a:t>
            </a:r>
          </a:p>
        </p:txBody>
      </p:sp>
    </p:spTree>
    <p:extLst>
      <p:ext uri="{BB962C8B-B14F-4D97-AF65-F5344CB8AC3E}">
        <p14:creationId xmlns:p14="http://schemas.microsoft.com/office/powerpoint/2010/main" val="185276403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7047</TotalTime>
  <Words>2547</Words>
  <Application>Microsoft Office PowerPoint</Application>
  <PresentationFormat>Widescreen</PresentationFormat>
  <Paragraphs>191</Paragraphs>
  <Slides>19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Arial</vt:lpstr>
      <vt:lpstr>Calibri</vt:lpstr>
      <vt:lpstr>Calibri Light</vt:lpstr>
      <vt:lpstr>Office Theme</vt:lpstr>
      <vt:lpstr>Planet imagery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Land cover map</dc:title>
  <dc:creator>MsMonkey</dc:creator>
  <cp:lastModifiedBy>MsMonkey</cp:lastModifiedBy>
  <cp:revision>260</cp:revision>
  <dcterms:created xsi:type="dcterms:W3CDTF">2019-01-21T19:25:17Z</dcterms:created>
  <dcterms:modified xsi:type="dcterms:W3CDTF">2019-02-21T01:20:23Z</dcterms:modified>
</cp:coreProperties>
</file>

<file path=docProps/thumbnail.jpeg>
</file>